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66" r:id="rId3"/>
    <p:sldId id="267" r:id="rId4"/>
    <p:sldId id="272" r:id="rId5"/>
    <p:sldId id="259" r:id="rId6"/>
    <p:sldId id="268" r:id="rId7"/>
    <p:sldId id="269" r:id="rId8"/>
    <p:sldId id="271" r:id="rId9"/>
    <p:sldId id="270" r:id="rId10"/>
    <p:sldId id="261" r:id="rId11"/>
    <p:sldId id="262" r:id="rId12"/>
    <p:sldId id="264" r:id="rId13"/>
    <p:sldId id="258" r:id="rId14"/>
    <p:sldId id="260" r:id="rId15"/>
    <p:sldId id="263" r:id="rId16"/>
    <p:sldId id="257" r:id="rId17"/>
    <p:sldId id="265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EB0179-DA6F-43EF-A124-89ED59FAD3EC}" v="9" dt="2022-05-06T10:56:53.6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98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9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914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814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25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03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180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856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28B87-DCA7-02FF-292A-FAD2D0DC7A0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D1920-538C-D34C-8AE3-7236695426B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589215" y="2133596"/>
            <a:ext cx="8915400" cy="37776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07A74-DBD7-E76F-80FB-D125F36831C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964D27-83AE-48E3-AFBD-CD6E404CF91F}" type="datetime1">
              <a:rPr lang="en-US"/>
              <a:pPr lvl="0"/>
              <a:t>5/11/2022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4302F-5B42-67E5-4950-31AC120DC79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20E652-8FB9-43AB-46BF-C6AA26FF54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D0B875-DF56-47DE-AA9B-F2B07971B8E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2407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56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41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37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41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675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5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968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48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1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9">
            <a:extLst>
              <a:ext uri="{FF2B5EF4-FFF2-40B4-BE49-F238E27FC236}">
                <a16:creationId xmlns:a16="http://schemas.microsoft.com/office/drawing/2014/main" id="{53D1018B-412F-4D92-8F80-6D1E41C88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B59371E8-E3A5-457E-A234-8A4F8B825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phic 6" descr="Valintamerkki">
            <a:extLst>
              <a:ext uri="{FF2B5EF4-FFF2-40B4-BE49-F238E27FC236}">
                <a16:creationId xmlns:a16="http://schemas.microsoft.com/office/drawing/2014/main" id="{BC2D5595-459F-5082-3AB9-AB8CD48CF9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96230" y="957486"/>
            <a:ext cx="4935130" cy="4935130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2" name="Picture 13">
            <a:extLst>
              <a:ext uri="{FF2B5EF4-FFF2-40B4-BE49-F238E27FC236}">
                <a16:creationId xmlns:a16="http://schemas.microsoft.com/office/drawing/2014/main" id="{4108FAA8-9416-4584-94E0-E60C0EF6F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Alaotsikko 2">
            <a:extLst>
              <a:ext uri="{FF2B5EF4-FFF2-40B4-BE49-F238E27FC236}">
                <a16:creationId xmlns:a16="http://schemas.microsoft.com/office/drawing/2014/main" id="{7C527299-93BF-4B36-810A-7BEF148AF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165600"/>
            <a:ext cx="4192557" cy="172701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fi-FI" sz="1700"/>
              <a:t>Virpi-ilona hongisto</a:t>
            </a:r>
          </a:p>
          <a:p>
            <a:pPr>
              <a:lnSpc>
                <a:spcPct val="110000"/>
              </a:lnSpc>
            </a:pPr>
            <a:r>
              <a:rPr lang="fi-FI" sz="1700"/>
              <a:t>Psykoterapeutti, </a:t>
            </a:r>
          </a:p>
          <a:p>
            <a:pPr>
              <a:lnSpc>
                <a:spcPct val="110000"/>
              </a:lnSpc>
            </a:pPr>
            <a:r>
              <a:rPr lang="fi-FI" sz="1700"/>
              <a:t>kuvataideterapeutti, </a:t>
            </a:r>
          </a:p>
          <a:p>
            <a:pPr>
              <a:lnSpc>
                <a:spcPct val="110000"/>
              </a:lnSpc>
            </a:pPr>
            <a:r>
              <a:rPr lang="fi-FI" sz="1700"/>
              <a:t>sosiaalipsykologi (YTM)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B064DD7-D7E6-45CA-BEEA-2D91067FB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957486"/>
            <a:ext cx="4175471" cy="3131913"/>
          </a:xfrm>
        </p:spPr>
        <p:txBody>
          <a:bodyPr>
            <a:normAutofit/>
          </a:bodyPr>
          <a:lstStyle/>
          <a:p>
            <a:r>
              <a:rPr lang="fi-FI"/>
              <a:t>Hyvä mielenterveys arjessa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30424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1F39B8-2B77-48D7-A457-97BECA0E1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95504"/>
          </a:xfrm>
        </p:spPr>
        <p:txBody>
          <a:bodyPr/>
          <a:lstStyle/>
          <a:p>
            <a:r>
              <a:rPr lang="fi-FI" dirty="0"/>
              <a:t>Voimalauseita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19DE074-A8EE-40C2-9A02-04172B8FF3C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45996"/>
            <a:ext cx="9644247" cy="5015060"/>
          </a:xfrm>
        </p:spPr>
        <p:txBody>
          <a:bodyPr>
            <a:normAutofit fontScale="92500"/>
          </a:bodyPr>
          <a:lstStyle/>
          <a:p>
            <a:r>
              <a:rPr lang="fi-FI" dirty="0"/>
              <a:t>Kaikki on ihan hyvin!</a:t>
            </a:r>
          </a:p>
          <a:p>
            <a:r>
              <a:rPr lang="fi-FI" dirty="0"/>
              <a:t>Tämä menee ohi!</a:t>
            </a:r>
          </a:p>
          <a:p>
            <a:r>
              <a:rPr lang="fi-FI" dirty="0"/>
              <a:t>Mitä voisin nyt tehdä? </a:t>
            </a:r>
          </a:p>
          <a:p>
            <a:r>
              <a:rPr lang="fi-FI" dirty="0"/>
              <a:t>Kuka voisi auttaa minua, kenelle voisin puhua asiasta? </a:t>
            </a:r>
          </a:p>
          <a:p>
            <a:r>
              <a:rPr lang="fi-FI" dirty="0"/>
              <a:t>Menen vaikka läpi harmaan kiven!</a:t>
            </a:r>
          </a:p>
          <a:p>
            <a:r>
              <a:rPr lang="fi-FI" dirty="0"/>
              <a:t>Nyt olen rohkea ja menen sanomaan….</a:t>
            </a:r>
          </a:p>
          <a:p>
            <a:r>
              <a:rPr lang="fi-FI" dirty="0"/>
              <a:t>Olen hyvä ja riittävä tällaisena, minun ei tarvitse muuttua. </a:t>
            </a:r>
          </a:p>
          <a:p>
            <a:pPr marL="0" indent="0">
              <a:buNone/>
            </a:pPr>
            <a:endParaRPr lang="fi-FI" dirty="0"/>
          </a:p>
          <a:p>
            <a:pPr marL="0" indent="0" algn="ctr">
              <a:buNone/>
            </a:pPr>
            <a:r>
              <a:rPr lang="fi-FI" dirty="0"/>
              <a:t>	</a:t>
            </a:r>
            <a:r>
              <a:rPr lang="fi-FI" sz="2400" i="1" dirty="0"/>
              <a:t>MIKÄ VOISI OLLA SINUN VOIMALAUSEESI HANKALIIN TILANTEISIIN? </a:t>
            </a:r>
          </a:p>
          <a:p>
            <a:pPr marL="0" indent="0" algn="ctr">
              <a:buNone/>
            </a:pPr>
            <a:r>
              <a:rPr lang="fi-FI" sz="2400" i="1" dirty="0"/>
              <a:t>Voitko kirjoittaa sen lappuun tai korttiin, ja pitää sitä mukanasi? </a:t>
            </a:r>
          </a:p>
        </p:txBody>
      </p:sp>
    </p:spTree>
    <p:extLst>
      <p:ext uri="{BB962C8B-B14F-4D97-AF65-F5344CB8AC3E}">
        <p14:creationId xmlns:p14="http://schemas.microsoft.com/office/powerpoint/2010/main" val="4116218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395118-141C-4516-B19D-3B0896F2C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09601"/>
            <a:ext cx="10364451" cy="1605094"/>
          </a:xfrm>
        </p:spPr>
        <p:txBody>
          <a:bodyPr/>
          <a:lstStyle/>
          <a:p>
            <a:r>
              <a:rPr lang="fi-FI" dirty="0"/>
              <a:t>ITSEMYÖTÄTUNTO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613B264-9F4B-4AE3-A3F8-FD4DFAAB47F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98482"/>
            <a:ext cx="10363826" cy="3792717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Oman kehon ja persoonan hyväksyminen sellaisena kuin se on</a:t>
            </a:r>
          </a:p>
          <a:p>
            <a:r>
              <a:rPr lang="fi-FI" dirty="0"/>
              <a:t>Ei yritä olla jotain muuta kuin mitä oikeasti on</a:t>
            </a:r>
          </a:p>
          <a:p>
            <a:r>
              <a:rPr lang="fi-FI" dirty="0"/>
              <a:t>Oppii näkemään itsensä muiden silmin, ei ole itselleen ankarampi kuin muillekaan</a:t>
            </a:r>
          </a:p>
          <a:p>
            <a:r>
              <a:rPr lang="fi-FI" dirty="0"/>
              <a:t>Kokee olevansa riittävän hyvä</a:t>
            </a:r>
          </a:p>
          <a:p>
            <a:r>
              <a:rPr lang="fi-FI" dirty="0"/>
              <a:t>Lohduttaa itseään vaikeuksissa sen sijaan, että syyttää</a:t>
            </a:r>
          </a:p>
          <a:p>
            <a:r>
              <a:rPr lang="fi-FI" dirty="0"/>
              <a:t>Ei vertaa itseään muihin </a:t>
            </a:r>
          </a:p>
          <a:p>
            <a:r>
              <a:rPr lang="fi-FI" dirty="0"/>
              <a:t>Ei hauku itseään</a:t>
            </a:r>
          </a:p>
          <a:p>
            <a:r>
              <a:rPr lang="fi-FI" dirty="0"/>
              <a:t>Puhuu itselleen myönteistä sisäistä puhetta</a:t>
            </a:r>
          </a:p>
          <a:p>
            <a:r>
              <a:rPr lang="fi-FI" sz="2600" i="1" dirty="0"/>
              <a:t>Puhu itsellesi samalla tavalla kuin parhaalle kaverillesi!</a:t>
            </a:r>
          </a:p>
        </p:txBody>
      </p:sp>
    </p:spTree>
    <p:extLst>
      <p:ext uri="{BB962C8B-B14F-4D97-AF65-F5344CB8AC3E}">
        <p14:creationId xmlns:p14="http://schemas.microsoft.com/office/powerpoint/2010/main" val="757394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F35C9D41-019B-4977-AA40-0F40D943D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787" y="618518"/>
            <a:ext cx="9384356" cy="5278700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D1BFD0-0E56-46B8-A124-A89E07718DE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" y="1338470"/>
            <a:ext cx="3498573" cy="4452729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Kehitysvammaisilla (ja muillakin) ihmisillä on jokaisella omia erityistaitojaan. 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sz="2800" i="1" dirty="0"/>
              <a:t>Mieti, mikä on sinun erityistaitosi? </a:t>
            </a:r>
          </a:p>
          <a:p>
            <a:r>
              <a:rPr lang="fi-FI" sz="2800" i="1" dirty="0"/>
              <a:t>mitä hyötyä siitä taidosta on sinulle eri tilanteissa?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67120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B52D01-5378-4674-BE96-AB72ADCF5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55759"/>
          </a:xfrm>
        </p:spPr>
        <p:txBody>
          <a:bodyPr/>
          <a:lstStyle/>
          <a:p>
            <a:r>
              <a:rPr lang="fi-FI" dirty="0"/>
              <a:t>Sosiaaliset suhteet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FC776F5-8D16-4A88-8CED-61B8D722EA1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74276"/>
            <a:ext cx="10363826" cy="4216923"/>
          </a:xfrm>
        </p:spPr>
        <p:txBody>
          <a:bodyPr>
            <a:normAutofit lnSpcReduction="10000"/>
          </a:bodyPr>
          <a:lstStyle/>
          <a:p>
            <a:r>
              <a:rPr lang="fi-FI" dirty="0"/>
              <a:t>Sosiaaliset suhteet ovat tärkeä mielenterveyttä tukeva tekijä. Jos niitä ei ole, ihmiselle voi tulla mielenterveyden häiriö. </a:t>
            </a:r>
          </a:p>
          <a:p>
            <a:r>
              <a:rPr lang="fi-FI" dirty="0"/>
              <a:t>Sosiaalisia verkostoja ovat perhe, läheiset ihmiset, sukulaiset, ystävät, kaverit ja ammattilaiset. </a:t>
            </a:r>
          </a:p>
          <a:p>
            <a:r>
              <a:rPr lang="fi-FI" dirty="0"/>
              <a:t>Keinoja kaverisuhteiden vahvistamiseen:</a:t>
            </a:r>
          </a:p>
          <a:p>
            <a:pPr lvl="1"/>
            <a:r>
              <a:rPr lang="fi-FI" dirty="0"/>
              <a:t>Toisen huomioon ottaminen</a:t>
            </a:r>
          </a:p>
          <a:p>
            <a:pPr lvl="1"/>
            <a:r>
              <a:rPr lang="fi-FI" dirty="0"/>
              <a:t>Hyväksyy toisen erilaisetkin mielipiteet</a:t>
            </a:r>
          </a:p>
          <a:p>
            <a:pPr lvl="1"/>
            <a:r>
              <a:rPr lang="fi-FI" dirty="0"/>
              <a:t>Jos tulee kohdelluksi väärin, kertoo, että tuo oli väärin (pitää puolensa) </a:t>
            </a:r>
          </a:p>
          <a:p>
            <a:pPr lvl="1"/>
            <a:r>
              <a:rPr lang="fi-FI" dirty="0"/>
              <a:t>Pyytää kolmannen ihmisen selvittämään ristiriitatilannetta</a:t>
            </a:r>
          </a:p>
          <a:p>
            <a:pPr lvl="1"/>
            <a:r>
              <a:rPr lang="fi-FI" dirty="0"/>
              <a:t>Pidä ystäviin tai kavereihin yhteyttä säännöllisesti, soittamalla, tapaamalla tai viestittelemällä</a:t>
            </a:r>
          </a:p>
          <a:p>
            <a:pPr marL="457200" lvl="1" indent="0">
              <a:buNone/>
            </a:pPr>
            <a:endParaRPr lang="fi-FI" dirty="0"/>
          </a:p>
          <a:p>
            <a:pPr lvl="1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46535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9BFF092-69C1-4E87-998D-55245E7D4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21747"/>
          </a:xfrm>
        </p:spPr>
        <p:txBody>
          <a:bodyPr/>
          <a:lstStyle/>
          <a:p>
            <a:r>
              <a:rPr lang="fi-FI" dirty="0"/>
              <a:t>Suhteet ja itsetunto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95A6561-E794-42BA-A876-A6CBF8E65C6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61155"/>
            <a:ext cx="10363826" cy="4778327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Sosiaaliset suhteet voivat tukea itsetuntoa tai heikentää sitä. </a:t>
            </a:r>
          </a:p>
          <a:p>
            <a:r>
              <a:rPr lang="fi-FI" dirty="0"/>
              <a:t>Heikentäviä tekijöitä: </a:t>
            </a:r>
          </a:p>
          <a:p>
            <a:pPr lvl="1"/>
            <a:r>
              <a:rPr lang="fi-FI" dirty="0"/>
              <a:t>koulukiusaaminen </a:t>
            </a:r>
          </a:p>
          <a:p>
            <a:pPr lvl="1"/>
            <a:r>
              <a:rPr lang="fi-FI" dirty="0"/>
              <a:t>huono kokemus omasta erilaisuudesta </a:t>
            </a:r>
          </a:p>
          <a:p>
            <a:pPr lvl="1"/>
            <a:r>
              <a:rPr lang="fi-FI" dirty="0"/>
              <a:t>leimatuksi tuleminen </a:t>
            </a:r>
          </a:p>
          <a:p>
            <a:pPr lvl="1"/>
            <a:r>
              <a:rPr lang="fi-FI" dirty="0"/>
              <a:t>ulkopuolisuus</a:t>
            </a:r>
          </a:p>
          <a:p>
            <a:pPr lvl="1"/>
            <a:r>
              <a:rPr lang="fi-FI" dirty="0"/>
              <a:t>kavereiden puuttuminen</a:t>
            </a:r>
          </a:p>
          <a:p>
            <a:r>
              <a:rPr lang="fi-FI" dirty="0"/>
              <a:t>Vahvistavia tekijöitä:</a:t>
            </a:r>
          </a:p>
          <a:p>
            <a:pPr lvl="1"/>
            <a:r>
              <a:rPr lang="fi-FI" dirty="0"/>
              <a:t>Kokemus tasavertaisuudesta muiden kanssa</a:t>
            </a:r>
          </a:p>
          <a:p>
            <a:pPr lvl="1"/>
            <a:r>
              <a:rPr lang="fi-FI" dirty="0"/>
              <a:t>Luotettavia ihmisiä ympärillä</a:t>
            </a:r>
          </a:p>
          <a:p>
            <a:pPr lvl="1"/>
            <a:r>
              <a:rPr lang="fi-FI" dirty="0"/>
              <a:t>Tunne, että olen muiden mielestä ok</a:t>
            </a:r>
          </a:p>
          <a:p>
            <a:pPr lvl="1"/>
            <a:r>
              <a:rPr lang="fi-FI" dirty="0"/>
              <a:t>Tunne, että kuulun johonkin</a:t>
            </a:r>
          </a:p>
          <a:p>
            <a:pPr marL="457200" lvl="1" indent="0">
              <a:buNone/>
            </a:pPr>
            <a:endParaRPr lang="fi-FI" dirty="0"/>
          </a:p>
          <a:p>
            <a:pPr marL="457200" lvl="1" indent="0">
              <a:buNone/>
            </a:pPr>
            <a:r>
              <a:rPr lang="fi-FI" dirty="0"/>
              <a:t>	</a:t>
            </a:r>
            <a:r>
              <a:rPr lang="fi-FI" sz="3000" i="1" dirty="0"/>
              <a:t>MITEN VOIT LÖYTÄÄ ELÄMÄÄSI LISÄÄ ITSETUNTOA VAHVISTAVIA ASIOITA? </a:t>
            </a:r>
          </a:p>
        </p:txBody>
      </p:sp>
    </p:spTree>
    <p:extLst>
      <p:ext uri="{BB962C8B-B14F-4D97-AF65-F5344CB8AC3E}">
        <p14:creationId xmlns:p14="http://schemas.microsoft.com/office/powerpoint/2010/main" val="2211298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501D12-5482-489F-9E0A-FB6058E0D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8680799" cy="640440"/>
          </a:xfrm>
        </p:spPr>
        <p:txBody>
          <a:bodyPr/>
          <a:lstStyle/>
          <a:p>
            <a:r>
              <a:rPr lang="fi-FI" dirty="0"/>
              <a:t>IHMISSUHDETAITOJA </a:t>
            </a:r>
            <a:r>
              <a:rPr lang="fi-FI" sz="1400" dirty="0"/>
              <a:t>(tukiainen 2016)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B60B7A0-A2EB-4E30-97DD-3159DC24B19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26364" y="1258958"/>
            <a:ext cx="7500731" cy="5599042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Omien vahvuuksien tunnistaminen</a:t>
            </a:r>
          </a:p>
          <a:p>
            <a:r>
              <a:rPr lang="fi-FI" dirty="0"/>
              <a:t>Rajojen asettaminen</a:t>
            </a:r>
          </a:p>
          <a:p>
            <a:r>
              <a:rPr lang="fi-FI" dirty="0"/>
              <a:t>Joustavuus tehdä eri lailla kuin oli itse ajatellut</a:t>
            </a:r>
          </a:p>
          <a:p>
            <a:r>
              <a:rPr lang="fi-FI" dirty="0"/>
              <a:t>Luo tasavertaisia yhteyksiä ihmisiin</a:t>
            </a:r>
          </a:p>
          <a:p>
            <a:r>
              <a:rPr lang="fi-FI" dirty="0"/>
              <a:t>On kiinnostunut muista ihmisistä</a:t>
            </a:r>
          </a:p>
          <a:p>
            <a:r>
              <a:rPr lang="fi-FI" dirty="0"/>
              <a:t>Kertoo asiat hienotunteisesti</a:t>
            </a:r>
          </a:p>
          <a:p>
            <a:r>
              <a:rPr lang="fi-FI" dirty="0"/>
              <a:t>Anteeksi antaminen itselle</a:t>
            </a:r>
          </a:p>
          <a:p>
            <a:r>
              <a:rPr lang="fi-FI" dirty="0"/>
              <a:t>Anteeksi antaminen muille</a:t>
            </a:r>
          </a:p>
          <a:p>
            <a:r>
              <a:rPr lang="fi-FI" dirty="0"/>
              <a:t>Tosiasioiden hyväksyminen</a:t>
            </a:r>
          </a:p>
          <a:p>
            <a:r>
              <a:rPr lang="fi-FI" dirty="0"/>
              <a:t>Palautteen pyytäminen</a:t>
            </a:r>
          </a:p>
          <a:p>
            <a:r>
              <a:rPr lang="fi-FI" dirty="0"/>
              <a:t>Kokeileminen</a:t>
            </a:r>
          </a:p>
          <a:p>
            <a:r>
              <a:rPr lang="fi-FI" dirty="0"/>
              <a:t>Odottaminen</a:t>
            </a:r>
          </a:p>
          <a:p>
            <a:r>
              <a:rPr lang="fi-FI" dirty="0"/>
              <a:t>Epävarmuuden sietäminen</a:t>
            </a:r>
          </a:p>
          <a:p>
            <a:r>
              <a:rPr lang="fi-FI" dirty="0"/>
              <a:t>ystävällisyys</a:t>
            </a:r>
          </a:p>
        </p:txBody>
      </p:sp>
    </p:spTree>
    <p:extLst>
      <p:ext uri="{BB962C8B-B14F-4D97-AF65-F5344CB8AC3E}">
        <p14:creationId xmlns:p14="http://schemas.microsoft.com/office/powerpoint/2010/main" val="3343981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FEADA3-22D2-43FA-8EFA-C07F82FB7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661048"/>
            <a:ext cx="10364451" cy="1596177"/>
          </a:xfrm>
        </p:spPr>
        <p:txBody>
          <a:bodyPr/>
          <a:lstStyle/>
          <a:p>
            <a:r>
              <a:rPr lang="fi-FI" dirty="0"/>
              <a:t>Yksin oleminen ja yksinäisyys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89FFF7-6171-4A1A-BF8B-B0102BBFB0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87778" y="1967024"/>
            <a:ext cx="8945050" cy="4320654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Yksinäisyys tarkoittaa sitä, että ihminen kaipaa enemmän muiden seuraa tai tukea.</a:t>
            </a:r>
          </a:p>
          <a:p>
            <a:r>
              <a:rPr lang="fi-FI" dirty="0"/>
              <a:t>Yksin oleminen tarkoittaa, että asuu yksin tai tekee asioita itsekseen. </a:t>
            </a:r>
          </a:p>
          <a:p>
            <a:r>
              <a:rPr lang="fi-FI" dirty="0"/>
              <a:t>Yksin olemisesta voi myös nauttia. Milloin sinä olet nauttinut yksin olemisesta? </a:t>
            </a:r>
          </a:p>
          <a:p>
            <a:r>
              <a:rPr lang="fi-FI" dirty="0"/>
              <a:t>Jos olet yksinäinen, mitä elämästäsi silloin puuttuu? </a:t>
            </a:r>
          </a:p>
          <a:p>
            <a:pPr lvl="1"/>
            <a:r>
              <a:rPr lang="fi-FI" dirty="0"/>
              <a:t>Elämänkumppani tai puoliso</a:t>
            </a:r>
          </a:p>
          <a:p>
            <a:pPr lvl="1"/>
            <a:r>
              <a:rPr lang="fi-FI" dirty="0"/>
              <a:t>Ystäviä</a:t>
            </a:r>
          </a:p>
          <a:p>
            <a:pPr lvl="1"/>
            <a:r>
              <a:rPr lang="fi-FI" dirty="0"/>
              <a:t>Tukihenkilöitä</a:t>
            </a:r>
          </a:p>
          <a:p>
            <a:pPr lvl="1"/>
            <a:r>
              <a:rPr lang="fi-FI" dirty="0"/>
              <a:t>Juttukaveri</a:t>
            </a:r>
          </a:p>
          <a:p>
            <a:pPr lvl="1"/>
            <a:r>
              <a:rPr lang="fi-FI" dirty="0"/>
              <a:t>Seuraa elokuviin tai harrastuksiin</a:t>
            </a:r>
          </a:p>
          <a:p>
            <a:pPr lvl="1"/>
            <a:r>
              <a:rPr lang="fi-FI" dirty="0"/>
              <a:t>Jotain muuta, mitä? </a:t>
            </a:r>
          </a:p>
          <a:p>
            <a:pPr lvl="1"/>
            <a:endParaRPr lang="fi-FI" dirty="0"/>
          </a:p>
          <a:p>
            <a:pPr marL="457200" lvl="1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745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3AC0AC-CFCC-4B96-B0FC-16F3662EB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39222"/>
          </a:xfrm>
        </p:spPr>
        <p:txBody>
          <a:bodyPr/>
          <a:lstStyle/>
          <a:p>
            <a:r>
              <a:rPr lang="fi-FI" dirty="0"/>
              <a:t>kirjallisuutta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93AE26-7F2B-4975-8D29-C440DE490CD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57740"/>
            <a:ext cx="10363826" cy="4333459"/>
          </a:xfrm>
        </p:spPr>
        <p:txBody>
          <a:bodyPr>
            <a:normAutofit/>
          </a:bodyPr>
          <a:lstStyle/>
          <a:p>
            <a:r>
              <a:rPr lang="fi-FI" dirty="0" err="1"/>
              <a:t>Keltikangas</a:t>
            </a:r>
            <a:r>
              <a:rPr lang="fi-FI" dirty="0"/>
              <a:t>-järvinen L. 1994. Hyvä itsetunto</a:t>
            </a:r>
          </a:p>
          <a:p>
            <a:r>
              <a:rPr lang="fi-FI" dirty="0"/>
              <a:t>Meskanen, K &amp; </a:t>
            </a:r>
            <a:r>
              <a:rPr lang="fi-FI" dirty="0" err="1"/>
              <a:t>strengell</a:t>
            </a:r>
            <a:r>
              <a:rPr lang="fi-FI" dirty="0"/>
              <a:t>, H. 2019. Rakas keho</a:t>
            </a:r>
          </a:p>
          <a:p>
            <a:r>
              <a:rPr lang="fi-FI" dirty="0"/>
              <a:t>Tukiainen, m. 2016. Hyvän mielen taidot</a:t>
            </a:r>
          </a:p>
          <a:p>
            <a:r>
              <a:rPr lang="fi-FI" dirty="0"/>
              <a:t>Uusitalo-malmivaara, L. (toim.) 2014. Positiivisen psykologian voima</a:t>
            </a:r>
          </a:p>
          <a:p>
            <a:endParaRPr lang="fi-FI" dirty="0"/>
          </a:p>
          <a:p>
            <a:r>
              <a:rPr lang="fi-FI" dirty="0"/>
              <a:t>Tukiainen, M. Hyvän mielen kortit, inspiraatiokortit</a:t>
            </a:r>
          </a:p>
          <a:p>
            <a:r>
              <a:rPr lang="fi-FI" dirty="0"/>
              <a:t>Ystävyyttä oppimassa. Vinkkejä toisen ihmisen kohtaamiseen. Kehitysvammaisten palvelusäätiö 2018.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14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E31B75C-373F-A2BB-D986-001C8956C5F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90225" y="1263584"/>
            <a:ext cx="8915400" cy="3777624"/>
          </a:xfrm>
        </p:spPr>
        <p:txBody>
          <a:bodyPr/>
          <a:lstStyle/>
          <a:p>
            <a:pPr lvl="0"/>
            <a:r>
              <a:rPr lang="fi-FI" dirty="0"/>
              <a:t>Stenberg ym. Irti murehtimisesta. (Duodecim 2021)</a:t>
            </a:r>
          </a:p>
          <a:p>
            <a:pPr lvl="0"/>
            <a:r>
              <a:rPr lang="fi-FI" dirty="0"/>
              <a:t>Takamäki, M. </a:t>
            </a:r>
            <a:r>
              <a:rPr lang="fi-FI" dirty="0" err="1"/>
              <a:t>Irtipäästäminen</a:t>
            </a:r>
            <a:r>
              <a:rPr lang="fi-FI" dirty="0"/>
              <a:t>. Tuuleta sisäinen tilasi. Tehtäväkirja. (Viisas elämä 2017)</a:t>
            </a:r>
          </a:p>
          <a:p>
            <a:pPr lvl="0"/>
            <a:r>
              <a:rPr lang="fi-FI" dirty="0"/>
              <a:t>Tukiainen, M. Hyvän mielen tehtäväpakki ammattilaisille. (</a:t>
            </a:r>
            <a:r>
              <a:rPr lang="fi-FI" dirty="0" err="1"/>
              <a:t>Ps-kustannus</a:t>
            </a:r>
            <a:r>
              <a:rPr lang="fi-FI" dirty="0"/>
              <a:t> 2018)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99223A-CAA1-B2AC-1F26-D086082C3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-56803"/>
            <a:ext cx="10364451" cy="1596177"/>
          </a:xfrm>
        </p:spPr>
        <p:txBody>
          <a:bodyPr/>
          <a:lstStyle/>
          <a:p>
            <a:r>
              <a:rPr lang="fi-FI" dirty="0"/>
              <a:t>Mielenterveyden osa-alueet</a:t>
            </a:r>
          </a:p>
        </p:txBody>
      </p:sp>
      <p:sp>
        <p:nvSpPr>
          <p:cNvPr id="10" name="Sisällön paikkamerkki 9">
            <a:extLst>
              <a:ext uri="{FF2B5EF4-FFF2-40B4-BE49-F238E27FC236}">
                <a16:creationId xmlns:a16="http://schemas.microsoft.com/office/drawing/2014/main" id="{ECE74440-887F-56C0-20BC-BD62A60A8E2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25119"/>
            <a:ext cx="10363826" cy="4891596"/>
          </a:xfrm>
        </p:spPr>
        <p:txBody>
          <a:bodyPr>
            <a:normAutofit/>
          </a:bodyPr>
          <a:lstStyle/>
          <a:p>
            <a:r>
              <a:rPr lang="fi-FI" dirty="0"/>
              <a:t>Elämän ymmärrettävyys</a:t>
            </a:r>
          </a:p>
          <a:p>
            <a:pPr lvl="2"/>
            <a:r>
              <a:rPr lang="fi-FI" dirty="0"/>
              <a:t>Ymmärränkö elämäni päivittäisiä tapahtumia ihmissuhteissa, työssä tai opiskelussa? </a:t>
            </a:r>
          </a:p>
          <a:p>
            <a:r>
              <a:rPr lang="fi-FI" dirty="0"/>
              <a:t>Elämänhallinnan tunne</a:t>
            </a:r>
          </a:p>
          <a:p>
            <a:pPr lvl="2"/>
            <a:r>
              <a:rPr lang="fi-FI" dirty="0"/>
              <a:t>Onko minulla tunne siitä, että pystyn vaikuttamaan asioihin, joita minulle tapahtuu? Tiedänkö, mitä päivän aikana tulee tapahtumaan? Osaanko varautua yllättäviin tilanteisiin? </a:t>
            </a:r>
          </a:p>
          <a:p>
            <a:r>
              <a:rPr lang="fi-FI" dirty="0"/>
              <a:t>Merkitykselliset asiat</a:t>
            </a:r>
          </a:p>
          <a:p>
            <a:pPr lvl="2"/>
            <a:r>
              <a:rPr lang="fi-FI" dirty="0"/>
              <a:t>Mitä itselleni tärkeitä asioita elämäni sisältää? Tuntuuko, että elämä on mielekästä vai tuntuuko kaikki ulkoapäin ohjatulta ”pakkopullalta”? </a:t>
            </a:r>
          </a:p>
          <a:p>
            <a:r>
              <a:rPr lang="fi-FI" dirty="0"/>
              <a:t>Sosiaaliset suhteet</a:t>
            </a:r>
          </a:p>
          <a:p>
            <a:pPr lvl="2"/>
            <a:r>
              <a:rPr lang="fi-FI" dirty="0"/>
              <a:t>Mitkä sosiaaliset suhteet tukevat pärjäävyyttäni sekä edellä mainittuja asioita? </a:t>
            </a:r>
          </a:p>
          <a:p>
            <a:r>
              <a:rPr lang="fi-FI" dirty="0"/>
              <a:t>MINÄKUVA</a:t>
            </a:r>
          </a:p>
          <a:p>
            <a:pPr lvl="2"/>
            <a:r>
              <a:rPr lang="fi-FI" dirty="0"/>
              <a:t>Onko kuva itsestäni </a:t>
            </a:r>
            <a:r>
              <a:rPr lang="fi-FI" dirty="0" err="1"/>
              <a:t>positiviinen</a:t>
            </a:r>
            <a:r>
              <a:rPr lang="fi-FI" dirty="0"/>
              <a:t>, negatiivinen vai jotain siltä väliltä? </a:t>
            </a:r>
          </a:p>
          <a:p>
            <a:pPr lvl="2"/>
            <a:endParaRPr lang="fi-FI" dirty="0"/>
          </a:p>
          <a:p>
            <a:pPr marL="914400" lvl="2" indent="0">
              <a:buNone/>
            </a:pPr>
            <a:endParaRPr lang="fi-FI" dirty="0"/>
          </a:p>
          <a:p>
            <a:pPr marL="914400" lvl="2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016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2A8BBC-1B5A-5F54-8A1D-4CFF8DBB0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24288"/>
            <a:ext cx="10364451" cy="1296140"/>
          </a:xfrm>
        </p:spPr>
        <p:txBody>
          <a:bodyPr/>
          <a:lstStyle/>
          <a:p>
            <a:r>
              <a:rPr lang="fi-FI" dirty="0"/>
              <a:t>Keinoja lisätä elämän ymmärrettävyyttä ja hallinnan tunnetta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4E34A8F-9CE5-4473-615B-08D84D5EA62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20428"/>
            <a:ext cx="10363826" cy="4370771"/>
          </a:xfrm>
        </p:spPr>
        <p:txBody>
          <a:bodyPr/>
          <a:lstStyle/>
          <a:p>
            <a:r>
              <a:rPr lang="fi-FI" dirty="0"/>
              <a:t>Henkilökohtainen avustaja tai muu tukihenkilö, joka auttaa sanoittamaan vaikeita tilanteita</a:t>
            </a:r>
          </a:p>
          <a:p>
            <a:r>
              <a:rPr lang="fi-FI" dirty="0"/>
              <a:t>Ongelmatilanteiden ”jälkipuinti”: mitä tapahtui, mitä toiset sanoivat/tekivät, mitä minä sanoin/tein, mitä olisin tarvinnut, miten seuraavalla kerralla voin toimia</a:t>
            </a:r>
          </a:p>
          <a:p>
            <a:r>
              <a:rPr lang="fi-FI" dirty="0"/>
              <a:t>Selkokielisyys viestinnässä</a:t>
            </a:r>
          </a:p>
          <a:p>
            <a:r>
              <a:rPr lang="fi-FI" dirty="0"/>
              <a:t>Tukiviittomat ja kuvat: myös henkilö, joka osaa lukea, voi tarvita kuvia</a:t>
            </a:r>
          </a:p>
          <a:p>
            <a:r>
              <a:rPr lang="fi-FI" dirty="0"/>
              <a:t>Henkilölle räätälöity päivästruktuuri</a:t>
            </a:r>
          </a:p>
          <a:p>
            <a:r>
              <a:rPr lang="fi-FI" dirty="0"/>
              <a:t>Uusien, outojen tai yllättävien tapahtumien ennalta läpikäyminen</a:t>
            </a:r>
          </a:p>
          <a:p>
            <a:r>
              <a:rPr lang="fi-FI" dirty="0"/>
              <a:t>Turvallisuuden tunteesta huolehtiminen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03379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D14D6E-7CDA-1572-93EB-7F46A3353A3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3775" y="381741"/>
            <a:ext cx="10364451" cy="1278383"/>
          </a:xfrm>
        </p:spPr>
        <p:txBody>
          <a:bodyPr/>
          <a:lstStyle/>
          <a:p>
            <a:pPr lvl="0"/>
            <a:r>
              <a:rPr lang="fi-FI" dirty="0"/>
              <a:t>Epävarmuuden sietäminen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ECAFB7-2D1B-22F0-80A4-14EB792242D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589215" y="1500329"/>
            <a:ext cx="8915400" cy="4410891"/>
          </a:xfrm>
        </p:spPr>
        <p:txBody>
          <a:bodyPr/>
          <a:lstStyle/>
          <a:p>
            <a:pPr lvl="0"/>
            <a:r>
              <a:rPr lang="fi-FI" sz="2400"/>
              <a:t>Epävarmuuden sieto on taito. </a:t>
            </a:r>
          </a:p>
          <a:p>
            <a:pPr lvl="0"/>
            <a:r>
              <a:rPr lang="fi-FI" sz="2400"/>
              <a:t>Sitä voi opiskella harjoittelemalla. </a:t>
            </a:r>
          </a:p>
          <a:p>
            <a:pPr lvl="0"/>
            <a:r>
              <a:rPr lang="fi-FI" sz="2400"/>
              <a:t>Sietokyvyn oppimisen myötä huolehtiminen vähenee.</a:t>
            </a:r>
          </a:p>
          <a:p>
            <a:pPr lvl="0"/>
            <a:r>
              <a:rPr lang="fi-FI" sz="2400"/>
              <a:t>Mitä paremmin siedät epävarmuutta, sitä paremmin selviydyt omasta arjestasi. </a:t>
            </a:r>
          </a:p>
          <a:p>
            <a:pPr lvl="0"/>
            <a:r>
              <a:rPr lang="fi-FI" sz="2400"/>
              <a:t>Varmuuden saavuttaminen ei ole elämässä mahdollista. </a:t>
            </a:r>
          </a:p>
          <a:p>
            <a:pPr lvl="0"/>
            <a:r>
              <a:rPr lang="fi-FI" sz="2400"/>
              <a:t>Onko sinun helppo vai vaikea hyväksyä asia?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AB42C2-FD81-4A1E-B7AB-ECA59B77D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Mikä suojaa itsetuntoa? </a:t>
            </a:r>
            <a:r>
              <a:rPr lang="fi-FI" sz="1400" dirty="0"/>
              <a:t>(</a:t>
            </a:r>
            <a:r>
              <a:rPr lang="fi-FI" sz="1400" dirty="0" err="1"/>
              <a:t>Keltikangas</a:t>
            </a:r>
            <a:r>
              <a:rPr lang="fi-FI" sz="1400" dirty="0"/>
              <a:t>-järvinen 1994)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BBA2A8-3FA7-4D2E-9320-2AB5EB3534E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83324"/>
            <a:ext cx="9747941" cy="4156159"/>
          </a:xfrm>
        </p:spPr>
        <p:txBody>
          <a:bodyPr/>
          <a:lstStyle/>
          <a:p>
            <a:r>
              <a:rPr lang="fi-FI" dirty="0"/>
              <a:t>Miten selittää itselleen epäonnistumiset – ulkoisista syistä johtuviksi vai omaa syytä oleviksi</a:t>
            </a:r>
          </a:p>
          <a:p>
            <a:r>
              <a:rPr lang="fi-FI" dirty="0"/>
              <a:t>Oliko epäonnistuminen kovin iso asia – ”ei haittaa!”</a:t>
            </a:r>
          </a:p>
          <a:p>
            <a:r>
              <a:rPr lang="fi-FI" dirty="0"/>
              <a:t>Miten vertaa itseään muihin – on tärkeää, että näkee omat vahvuudet</a:t>
            </a:r>
          </a:p>
          <a:p>
            <a:r>
              <a:rPr lang="fi-FI" dirty="0"/>
              <a:t>Muistaa onnistumiset ja positiiviset kokemukset – ”tämä meni kuitenkin hyvin!”</a:t>
            </a:r>
          </a:p>
          <a:p>
            <a:r>
              <a:rPr lang="fi-FI" dirty="0"/>
              <a:t>Itsevarman käyttäytymisen harjoittelu</a:t>
            </a:r>
          </a:p>
          <a:p>
            <a:pPr lvl="1"/>
            <a:r>
              <a:rPr lang="fi-FI" dirty="0"/>
              <a:t>MIKÄ VOIMALAUSE VOISI AUTTAA SINUA? </a:t>
            </a:r>
          </a:p>
        </p:txBody>
      </p:sp>
    </p:spTree>
    <p:extLst>
      <p:ext uri="{BB962C8B-B14F-4D97-AF65-F5344CB8AC3E}">
        <p14:creationId xmlns:p14="http://schemas.microsoft.com/office/powerpoint/2010/main" val="2557713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E74966-9E34-D0F7-B402-685D5D613E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528014"/>
          </a:xfrm>
        </p:spPr>
        <p:txBody>
          <a:bodyPr>
            <a:normAutofit fontScale="90000"/>
          </a:bodyPr>
          <a:lstStyle/>
          <a:p>
            <a:r>
              <a:rPr lang="fi-FI" dirty="0"/>
              <a:t>Minäkuva: millaista tarinaa kerron itselleni itsestäni? 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F864ACB-9CF9-014F-4FE0-0B96876F4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2041864"/>
            <a:ext cx="8689976" cy="321593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Sankari, luuseri, onnistuja, selviytyjä, huono/hyvä ihminen, typerys, tyhmä, mestari….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Pohdi nimityksiä, joita olet itsestäsi käyttänyt. Jos nimitykset ovat kovin kielteisiä, niitä kannattaisi tarkistaa.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Jos näkisit itsesi ulkopuolisin silmin, mitä sanoisit itsestäsi?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Miten olet selviytynyt vaikeuksistasi huolimatta? </a:t>
            </a:r>
          </a:p>
          <a:p>
            <a:pPr algn="l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7491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5AD681-6640-6240-53AF-03AB50BDA97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i-FI"/>
              <a:t>Uskomus ja puolustus</a:t>
            </a:r>
          </a:p>
        </p:txBody>
      </p:sp>
      <p:graphicFrame>
        <p:nvGraphicFramePr>
          <p:cNvPr id="3" name="Taulukko 7">
            <a:extLst>
              <a:ext uri="{FF2B5EF4-FFF2-40B4-BE49-F238E27FC236}">
                <a16:creationId xmlns:a16="http://schemas.microsoft.com/office/drawing/2014/main" id="{7CB0F2F7-9003-BACB-0006-40705F3115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89215" y="1611986"/>
          <a:ext cx="8915400" cy="417606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124011948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2700754970"/>
                    </a:ext>
                  </a:extLst>
                </a:gridCol>
              </a:tblGrid>
              <a:tr h="545357">
                <a:tc>
                  <a:txBody>
                    <a:bodyPr/>
                    <a:lstStyle/>
                    <a:p>
                      <a:pPr lvl="0"/>
                      <a:r>
                        <a:rPr lang="fi-FI"/>
                        <a:t>Uskomus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fi-FI"/>
                        <a:t>Puolustus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595949"/>
                  </a:ext>
                </a:extLst>
              </a:tr>
              <a:tr h="941292">
                <a:tc>
                  <a:txBody>
                    <a:bodyPr/>
                    <a:lstStyle/>
                    <a:p>
                      <a:pPr lvl="0"/>
                      <a:r>
                        <a:rPr lang="fi-FI" dirty="0"/>
                        <a:t>”Olen ikuinen epäonnistuja.”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fi-FI"/>
                        <a:t>”On asioita, joissa olen silti onnistunut. Esimerkiksi….”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613267"/>
                  </a:ext>
                </a:extLst>
              </a:tr>
              <a:tr h="1344707">
                <a:tc>
                  <a:txBody>
                    <a:bodyPr/>
                    <a:lstStyle/>
                    <a:p>
                      <a:pPr lvl="0"/>
                      <a:r>
                        <a:rPr lang="fi-FI"/>
                        <a:t>”Jos läheiselleni tapahtuu jotain, minä tuhoudun.”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fi-FI"/>
                        <a:t>”Muutkin ihmiset ovat selviytyneet läheisensä menettämisestä, vaikka se onkin ollut vaikeaa.”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824224"/>
                  </a:ext>
                </a:extLst>
              </a:tr>
              <a:tr h="1344707">
                <a:tc>
                  <a:txBody>
                    <a:bodyPr/>
                    <a:lstStyle/>
                    <a:p>
                      <a:pPr lvl="0"/>
                      <a:r>
                        <a:rPr lang="fi-FI"/>
                        <a:t>”Muut eivät pidä minusta.”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fi-FI" dirty="0"/>
                        <a:t>”Jokainen ihminen on oma yksilönsä. Vaikka kaikki eivät pitäisi minusta, niin joku kuitenkin pitää.”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6648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CA3868-5C7B-F34F-B9C4-A7969B5A9BA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3" name="Sisällön paikkamerkki 3">
            <a:extLst>
              <a:ext uri="{FF2B5EF4-FFF2-40B4-BE49-F238E27FC236}">
                <a16:creationId xmlns:a16="http://schemas.microsoft.com/office/drawing/2014/main" id="{22DCEC08-EF54-6701-5F43-BD32293694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5970" y="624105"/>
            <a:ext cx="10258635" cy="577048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4327B9-87CD-525C-29E0-926AC255DE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pPr lvl="0"/>
            <a:r>
              <a:rPr lang="fi-FI" dirty="0"/>
              <a:t>Etsi voimahahmoja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B597DEF-2B62-F1B8-EC60-294380C06F8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509314" y="1540187"/>
            <a:ext cx="8915400" cy="3777624"/>
          </a:xfrm>
        </p:spPr>
        <p:txBody>
          <a:bodyPr/>
          <a:lstStyle/>
          <a:p>
            <a:pPr lvl="0"/>
            <a:r>
              <a:rPr lang="fi-FI" sz="2400"/>
              <a:t>Mieti, kuka on ihailemasi henkilö, joka selviytyisi hyvin tällaisesta tilanteesta. </a:t>
            </a:r>
          </a:p>
          <a:p>
            <a:pPr lvl="0"/>
            <a:r>
              <a:rPr lang="fi-FI" sz="2400"/>
              <a:t>Hän voi olla artisti, tv:stä tuttu tai vaikka oma tuttavasi. </a:t>
            </a:r>
          </a:p>
          <a:p>
            <a:pPr lvl="0"/>
            <a:r>
              <a:rPr lang="fi-FI" sz="2400"/>
              <a:t>Mieti nyt ongelmaasi tai huolenaihettasi. </a:t>
            </a:r>
          </a:p>
          <a:p>
            <a:pPr lvl="0"/>
            <a:r>
              <a:rPr lang="fi-FI" sz="2400"/>
              <a:t>Mitä tämä ihailemasi ihminen sanoisi asiasta? </a:t>
            </a:r>
          </a:p>
          <a:p>
            <a:pPr lvl="0"/>
            <a:r>
              <a:rPr lang="fi-FI" sz="2400"/>
              <a:t>Miten sinä voisit toteuttaa samaa toimintamallia kuin tämä ihminen?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sara">
  <a:themeElements>
    <a:clrScheme name="Pisar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Pisar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TM04033925[[fn=Pisara]]</Template>
  <TotalTime>59</TotalTime>
  <Words>976</Words>
  <Application>Microsoft Office PowerPoint</Application>
  <PresentationFormat>Laajakuva</PresentationFormat>
  <Paragraphs>147</Paragraphs>
  <Slides>18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1" baseType="lpstr">
      <vt:lpstr>Arial</vt:lpstr>
      <vt:lpstr>Tw Cen MT</vt:lpstr>
      <vt:lpstr>Pisara</vt:lpstr>
      <vt:lpstr>Hyvä mielenterveys arjessa</vt:lpstr>
      <vt:lpstr>Mielenterveyden osa-alueet</vt:lpstr>
      <vt:lpstr>Keinoja lisätä elämän ymmärrettävyyttä ja hallinnan tunnetta</vt:lpstr>
      <vt:lpstr>Epävarmuuden sietäminen</vt:lpstr>
      <vt:lpstr>Mikä suojaa itsetuntoa? (Keltikangas-järvinen 1994)</vt:lpstr>
      <vt:lpstr>Minäkuva: millaista tarinaa kerron itselleni itsestäni? </vt:lpstr>
      <vt:lpstr>Uskomus ja puolustus</vt:lpstr>
      <vt:lpstr>PowerPoint-esitys</vt:lpstr>
      <vt:lpstr>Etsi voimahahmoja</vt:lpstr>
      <vt:lpstr>Voimalauseita</vt:lpstr>
      <vt:lpstr>ITSEMYÖTÄTUNTO</vt:lpstr>
      <vt:lpstr>PowerPoint-esitys</vt:lpstr>
      <vt:lpstr>Sosiaaliset suhteet</vt:lpstr>
      <vt:lpstr>Suhteet ja itsetunto</vt:lpstr>
      <vt:lpstr>IHMISSUHDETAITOJA (tukiainen 2016)</vt:lpstr>
      <vt:lpstr>Yksin oleminen ja yksinäisyys</vt:lpstr>
      <vt:lpstr>kirjallisuutta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Yksinäisyys ja itsetunto</dc:title>
  <dc:creator>Virpi Hongisto</dc:creator>
  <cp:lastModifiedBy>Mia Johansson</cp:lastModifiedBy>
  <cp:revision>6</cp:revision>
  <dcterms:created xsi:type="dcterms:W3CDTF">2021-01-25T17:56:05Z</dcterms:created>
  <dcterms:modified xsi:type="dcterms:W3CDTF">2022-05-11T06:55:37Z</dcterms:modified>
</cp:coreProperties>
</file>