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2" r:id="rId3"/>
    <p:sldId id="288" r:id="rId4"/>
    <p:sldId id="289" r:id="rId5"/>
    <p:sldId id="296" r:id="rId6"/>
    <p:sldId id="298" r:id="rId7"/>
    <p:sldId id="290" r:id="rId8"/>
    <p:sldId id="273" r:id="rId9"/>
    <p:sldId id="275" r:id="rId10"/>
    <p:sldId id="276" r:id="rId11"/>
    <p:sldId id="261" r:id="rId12"/>
    <p:sldId id="262" r:id="rId13"/>
    <p:sldId id="263" r:id="rId14"/>
    <p:sldId id="264" r:id="rId15"/>
    <p:sldId id="265" r:id="rId16"/>
    <p:sldId id="266" r:id="rId17"/>
    <p:sldId id="268" r:id="rId18"/>
    <p:sldId id="257" r:id="rId19"/>
    <p:sldId id="278" r:id="rId20"/>
    <p:sldId id="280" r:id="rId21"/>
    <p:sldId id="281" r:id="rId22"/>
    <p:sldId id="282" r:id="rId23"/>
    <p:sldId id="283" r:id="rId24"/>
    <p:sldId id="284" r:id="rId25"/>
    <p:sldId id="286" r:id="rId26"/>
    <p:sldId id="279" r:id="rId27"/>
    <p:sldId id="285" r:id="rId28"/>
    <p:sldId id="287" r:id="rId29"/>
    <p:sldId id="291" r:id="rId30"/>
    <p:sldId id="295" r:id="rId31"/>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2771595A-CF3D-42CB-88BA-CE4CB039F972}" type="datetimeFigureOut">
              <a:rPr lang="fi-FI" smtClean="0"/>
              <a:t>11.5.2022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05AAB86B-C113-4D49-8B47-EE11239EE0CA}" type="slidenum">
              <a:rPr lang="fi-FI" smtClean="0"/>
              <a:t>‹#›</a:t>
            </a:fld>
            <a:endParaRPr lang="fi-FI"/>
          </a:p>
        </p:txBody>
      </p:sp>
    </p:spTree>
    <p:extLst>
      <p:ext uri="{BB962C8B-B14F-4D97-AF65-F5344CB8AC3E}">
        <p14:creationId xmlns:p14="http://schemas.microsoft.com/office/powerpoint/2010/main" val="547175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2771595A-CF3D-42CB-88BA-CE4CB039F972}" type="datetimeFigureOut">
              <a:rPr lang="fi-FI" smtClean="0"/>
              <a:t>11.5.2022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05AAB86B-C113-4D49-8B47-EE11239EE0CA}" type="slidenum">
              <a:rPr lang="fi-FI" smtClean="0"/>
              <a:t>‹#›</a:t>
            </a:fld>
            <a:endParaRPr lang="fi-FI"/>
          </a:p>
        </p:txBody>
      </p:sp>
    </p:spTree>
    <p:extLst>
      <p:ext uri="{BB962C8B-B14F-4D97-AF65-F5344CB8AC3E}">
        <p14:creationId xmlns:p14="http://schemas.microsoft.com/office/powerpoint/2010/main" val="226595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2771595A-CF3D-42CB-88BA-CE4CB039F972}" type="datetimeFigureOut">
              <a:rPr lang="fi-FI" smtClean="0"/>
              <a:t>11.5.2022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05AAB86B-C113-4D49-8B47-EE11239EE0CA}" type="slidenum">
              <a:rPr lang="fi-FI" smtClean="0"/>
              <a:t>‹#›</a:t>
            </a:fld>
            <a:endParaRPr lang="fi-FI"/>
          </a:p>
        </p:txBody>
      </p:sp>
    </p:spTree>
    <p:extLst>
      <p:ext uri="{BB962C8B-B14F-4D97-AF65-F5344CB8AC3E}">
        <p14:creationId xmlns:p14="http://schemas.microsoft.com/office/powerpoint/2010/main" val="1591116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2771595A-CF3D-42CB-88BA-CE4CB039F972}" type="datetimeFigureOut">
              <a:rPr lang="fi-FI" smtClean="0"/>
              <a:t>11.5.2022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05AAB86B-C113-4D49-8B47-EE11239EE0CA}" type="slidenum">
              <a:rPr lang="fi-FI" smtClean="0"/>
              <a:t>‹#›</a:t>
            </a:fld>
            <a:endParaRPr lang="fi-FI"/>
          </a:p>
        </p:txBody>
      </p:sp>
    </p:spTree>
    <p:extLst>
      <p:ext uri="{BB962C8B-B14F-4D97-AF65-F5344CB8AC3E}">
        <p14:creationId xmlns:p14="http://schemas.microsoft.com/office/powerpoint/2010/main" val="2169258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perustyyl. napsautt.</a:t>
            </a:r>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p:cNvSpPr>
            <a:spLocks noGrp="1"/>
          </p:cNvSpPr>
          <p:nvPr>
            <p:ph type="dt" sz="half" idx="10"/>
          </p:nvPr>
        </p:nvSpPr>
        <p:spPr/>
        <p:txBody>
          <a:bodyPr/>
          <a:lstStyle/>
          <a:p>
            <a:fld id="{2771595A-CF3D-42CB-88BA-CE4CB039F972}" type="datetimeFigureOut">
              <a:rPr lang="fi-FI" smtClean="0"/>
              <a:t>11.5.2022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05AAB86B-C113-4D49-8B47-EE11239EE0CA}" type="slidenum">
              <a:rPr lang="fi-FI" smtClean="0"/>
              <a:t>‹#›</a:t>
            </a:fld>
            <a:endParaRPr lang="fi-FI"/>
          </a:p>
        </p:txBody>
      </p:sp>
    </p:spTree>
    <p:extLst>
      <p:ext uri="{BB962C8B-B14F-4D97-AF65-F5344CB8AC3E}">
        <p14:creationId xmlns:p14="http://schemas.microsoft.com/office/powerpoint/2010/main" val="38716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2771595A-CF3D-42CB-88BA-CE4CB039F972}" type="datetimeFigureOut">
              <a:rPr lang="fi-FI" smtClean="0"/>
              <a:t>11.5.2022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05AAB86B-C113-4D49-8B47-EE11239EE0CA}" type="slidenum">
              <a:rPr lang="fi-FI" smtClean="0"/>
              <a:t>‹#›</a:t>
            </a:fld>
            <a:endParaRPr lang="fi-FI"/>
          </a:p>
        </p:txBody>
      </p:sp>
    </p:spTree>
    <p:extLst>
      <p:ext uri="{BB962C8B-B14F-4D97-AF65-F5344CB8AC3E}">
        <p14:creationId xmlns:p14="http://schemas.microsoft.com/office/powerpoint/2010/main" val="2595155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perustyyl. napsautt.</a:t>
            </a:r>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2771595A-CF3D-42CB-88BA-CE4CB039F972}" type="datetimeFigureOut">
              <a:rPr lang="fi-FI" smtClean="0"/>
              <a:t>11.5.2022</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05AAB86B-C113-4D49-8B47-EE11239EE0CA}" type="slidenum">
              <a:rPr lang="fi-FI" smtClean="0"/>
              <a:t>‹#›</a:t>
            </a:fld>
            <a:endParaRPr lang="fi-FI"/>
          </a:p>
        </p:txBody>
      </p:sp>
    </p:spTree>
    <p:extLst>
      <p:ext uri="{BB962C8B-B14F-4D97-AF65-F5344CB8AC3E}">
        <p14:creationId xmlns:p14="http://schemas.microsoft.com/office/powerpoint/2010/main" val="3052701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2771595A-CF3D-42CB-88BA-CE4CB039F972}" type="datetimeFigureOut">
              <a:rPr lang="fi-FI" smtClean="0"/>
              <a:t>11.5.2022</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05AAB86B-C113-4D49-8B47-EE11239EE0CA}" type="slidenum">
              <a:rPr lang="fi-FI" smtClean="0"/>
              <a:t>‹#›</a:t>
            </a:fld>
            <a:endParaRPr lang="fi-FI"/>
          </a:p>
        </p:txBody>
      </p:sp>
    </p:spTree>
    <p:extLst>
      <p:ext uri="{BB962C8B-B14F-4D97-AF65-F5344CB8AC3E}">
        <p14:creationId xmlns:p14="http://schemas.microsoft.com/office/powerpoint/2010/main" val="3355979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2771595A-CF3D-42CB-88BA-CE4CB039F972}" type="datetimeFigureOut">
              <a:rPr lang="fi-FI" smtClean="0"/>
              <a:t>11.5.2022</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05AAB86B-C113-4D49-8B47-EE11239EE0CA}" type="slidenum">
              <a:rPr lang="fi-FI" smtClean="0"/>
              <a:t>‹#›</a:t>
            </a:fld>
            <a:endParaRPr lang="fi-FI"/>
          </a:p>
        </p:txBody>
      </p:sp>
    </p:spTree>
    <p:extLst>
      <p:ext uri="{BB962C8B-B14F-4D97-AF65-F5344CB8AC3E}">
        <p14:creationId xmlns:p14="http://schemas.microsoft.com/office/powerpoint/2010/main" val="2494427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2771595A-CF3D-42CB-88BA-CE4CB039F972}" type="datetimeFigureOut">
              <a:rPr lang="fi-FI" smtClean="0"/>
              <a:t>11.5.2022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05AAB86B-C113-4D49-8B47-EE11239EE0CA}" type="slidenum">
              <a:rPr lang="fi-FI" smtClean="0"/>
              <a:t>‹#›</a:t>
            </a:fld>
            <a:endParaRPr lang="fi-FI"/>
          </a:p>
        </p:txBody>
      </p:sp>
    </p:spTree>
    <p:extLst>
      <p:ext uri="{BB962C8B-B14F-4D97-AF65-F5344CB8AC3E}">
        <p14:creationId xmlns:p14="http://schemas.microsoft.com/office/powerpoint/2010/main" val="1252569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2771595A-CF3D-42CB-88BA-CE4CB039F972}" type="datetimeFigureOut">
              <a:rPr lang="fi-FI" smtClean="0"/>
              <a:t>11.5.2022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05AAB86B-C113-4D49-8B47-EE11239EE0CA}" type="slidenum">
              <a:rPr lang="fi-FI" smtClean="0"/>
              <a:t>‹#›</a:t>
            </a:fld>
            <a:endParaRPr lang="fi-FI"/>
          </a:p>
        </p:txBody>
      </p:sp>
    </p:spTree>
    <p:extLst>
      <p:ext uri="{BB962C8B-B14F-4D97-AF65-F5344CB8AC3E}">
        <p14:creationId xmlns:p14="http://schemas.microsoft.com/office/powerpoint/2010/main" val="95048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71595A-CF3D-42CB-88BA-CE4CB039F972}" type="datetimeFigureOut">
              <a:rPr lang="fi-FI" smtClean="0"/>
              <a:t>11.5.2022</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AB86B-C113-4D49-8B47-EE11239EE0CA}" type="slidenum">
              <a:rPr lang="fi-FI" smtClean="0"/>
              <a:t>‹#›</a:t>
            </a:fld>
            <a:endParaRPr lang="fi-FI"/>
          </a:p>
        </p:txBody>
      </p:sp>
    </p:spTree>
    <p:extLst>
      <p:ext uri="{BB962C8B-B14F-4D97-AF65-F5344CB8AC3E}">
        <p14:creationId xmlns:p14="http://schemas.microsoft.com/office/powerpoint/2010/main" val="11013201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lshp.fi/fi-FI/Potilaille_ja_laheisille/Potilasohjeita__Ohjeita/Sairaalapassi(13550)"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sustainabledevelopment.un.org/content/documents/21252030%20Agenda%20for%20Sustainable%20Development%20web.pdf" TargetMode="External"/><Relationship Id="rId2" Type="http://schemas.openxmlformats.org/officeDocument/2006/relationships/hyperlink" Target="https://www.ykliitto.fi/julkaisut/ykn-yleissopimus-vammaisten-henkiloiden-oikeuksista-ja-valinnainen-poytakirja" TargetMode="External"/><Relationship Id="rId1" Type="http://schemas.openxmlformats.org/officeDocument/2006/relationships/slideLayout" Target="../slideLayouts/slideLayout2.xml"/><Relationship Id="rId6" Type="http://schemas.openxmlformats.org/officeDocument/2006/relationships/hyperlink" Target="https://www.mencap.org.uk/advice-and-support/health-coronavirus/health-guides" TargetMode="External"/><Relationship Id="rId5" Type="http://schemas.openxmlformats.org/officeDocument/2006/relationships/hyperlink" Target="https://www.royalfree.nhs.uk/patients-visitors/disabled-facilities/patients-with-a-learning-disability/hospital-passport/" TargetMode="External"/><Relationship Id="rId4" Type="http://schemas.openxmlformats.org/officeDocument/2006/relationships/hyperlink" Target="https://julkaisut.valtioneuvosto.fi/bitstream/handle/10024/163958/VNK_2022_6.pdf?sequence=1&amp;isAllowed=y"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a:t>SAIRAALAPASSI</a:t>
            </a:r>
          </a:p>
        </p:txBody>
      </p:sp>
      <p:sp>
        <p:nvSpPr>
          <p:cNvPr id="3" name="Alaotsikko 2"/>
          <p:cNvSpPr>
            <a:spLocks noGrp="1"/>
          </p:cNvSpPr>
          <p:nvPr>
            <p:ph type="subTitle" idx="1"/>
          </p:nvPr>
        </p:nvSpPr>
        <p:spPr/>
        <p:txBody>
          <a:bodyPr>
            <a:normAutofit/>
          </a:bodyPr>
          <a:lstStyle/>
          <a:p>
            <a:r>
              <a:rPr lang="fi-FI" sz="1400" dirty="0"/>
              <a:t>Lapin Kehitysvammaisten Tukipiiri ry</a:t>
            </a:r>
          </a:p>
          <a:p>
            <a:r>
              <a:rPr lang="fi-FI" sz="1400" dirty="0"/>
              <a:t>Rauno Rantaniemi</a:t>
            </a:r>
          </a:p>
        </p:txBody>
      </p:sp>
    </p:spTree>
    <p:extLst>
      <p:ext uri="{BB962C8B-B14F-4D97-AF65-F5344CB8AC3E}">
        <p14:creationId xmlns:p14="http://schemas.microsoft.com/office/powerpoint/2010/main" val="130471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TERVEYS</a:t>
            </a:r>
          </a:p>
        </p:txBody>
      </p:sp>
      <p:sp>
        <p:nvSpPr>
          <p:cNvPr id="3" name="Sisällön paikkamerkki 2"/>
          <p:cNvSpPr>
            <a:spLocks noGrp="1"/>
          </p:cNvSpPr>
          <p:nvPr>
            <p:ph idx="1"/>
          </p:nvPr>
        </p:nvSpPr>
        <p:spPr/>
        <p:txBody>
          <a:bodyPr>
            <a:normAutofit/>
          </a:bodyPr>
          <a:lstStyle/>
          <a:p>
            <a:r>
              <a:rPr lang="fi-FI" dirty="0">
                <a:latin typeface="Times New Roman" panose="02020603050405020304" pitchFamily="18" charset="0"/>
              </a:rPr>
              <a:t>V</a:t>
            </a:r>
            <a:r>
              <a:rPr lang="fi-FI" dirty="0">
                <a:effectLst/>
                <a:latin typeface="Times New Roman" panose="02020603050405020304" pitchFamily="18" charset="0"/>
              </a:rPr>
              <a:t>ammaisille henkilöille kuuluu saman laajuiset, -laatuiset ja -tasoiset terveyden-huoltopalvelut</a:t>
            </a:r>
            <a:r>
              <a:rPr lang="fi-FI" dirty="0"/>
              <a:t> </a:t>
            </a:r>
            <a:r>
              <a:rPr lang="fi-FI" dirty="0">
                <a:effectLst/>
                <a:latin typeface="Times New Roman" panose="02020603050405020304" pitchFamily="18" charset="0"/>
              </a:rPr>
              <a:t>ja -ohjelmat kuin muille.</a:t>
            </a:r>
          </a:p>
          <a:p>
            <a:r>
              <a:rPr lang="fi-FI" dirty="0">
                <a:latin typeface="Times New Roman" panose="02020603050405020304" pitchFamily="18" charset="0"/>
              </a:rPr>
              <a:t>V</a:t>
            </a:r>
            <a:r>
              <a:rPr lang="fi-FI" dirty="0">
                <a:effectLst/>
                <a:latin typeface="Times New Roman" panose="02020603050405020304" pitchFamily="18" charset="0"/>
              </a:rPr>
              <a:t>arhainen tunnistaminen ja puuttuminen.</a:t>
            </a:r>
            <a:endParaRPr lang="fi-FI" dirty="0"/>
          </a:p>
          <a:p>
            <a:r>
              <a:rPr lang="fi-FI" dirty="0">
                <a:latin typeface="Times New Roman" panose="02020603050405020304" pitchFamily="18" charset="0"/>
              </a:rPr>
              <a:t>T</a:t>
            </a:r>
            <a:r>
              <a:rPr lang="fi-FI" dirty="0">
                <a:effectLst/>
                <a:latin typeface="Times New Roman" panose="02020603050405020304" pitchFamily="18" charset="0"/>
              </a:rPr>
              <a:t>erveydenhuoltoalan ammattihenkilöiden tulee järjestää vammaisille henkilöille</a:t>
            </a:r>
            <a:r>
              <a:rPr lang="fi-FI" dirty="0"/>
              <a:t> </a:t>
            </a:r>
            <a:r>
              <a:rPr lang="fi-FI" dirty="0">
                <a:effectLst/>
                <a:latin typeface="Times New Roman" panose="02020603050405020304" pitchFamily="18" charset="0"/>
              </a:rPr>
              <a:t>saman laatuista hoitoa kuin muille, myös vapaan ja tietoon perustuvan suostumuksen</a:t>
            </a:r>
            <a:r>
              <a:rPr lang="fi-FI" dirty="0"/>
              <a:t> </a:t>
            </a:r>
            <a:r>
              <a:rPr lang="fi-FI" dirty="0">
                <a:effectLst/>
                <a:latin typeface="Times New Roman" panose="02020603050405020304" pitchFamily="18" charset="0"/>
              </a:rPr>
              <a:t>perusteella, muun muassa lisäämällä tietoisuutta vammaisten henkilöiden ihmisoikeuksista, arvosta, itsemääräämisoikeudesta ja tarpeista järjestämällä koulutusta.</a:t>
            </a:r>
            <a:endParaRPr lang="fi-FI" dirty="0"/>
          </a:p>
        </p:txBody>
      </p:sp>
    </p:spTree>
    <p:extLst>
      <p:ext uri="{BB962C8B-B14F-4D97-AF65-F5344CB8AC3E}">
        <p14:creationId xmlns:p14="http://schemas.microsoft.com/office/powerpoint/2010/main" val="1328106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a:effectLst/>
                <a:latin typeface="Arial" panose="020B0604020202020204" pitchFamily="34" charset="0"/>
              </a:rPr>
              <a:t>SUOMEN KESTÄVÄN KEHITYKSEN TOIMIKUNTA, 2022-2030</a:t>
            </a:r>
            <a:endParaRPr lang="fi-FI" dirty="0"/>
          </a:p>
        </p:txBody>
      </p:sp>
      <p:sp>
        <p:nvSpPr>
          <p:cNvPr id="3" name="Sisällön paikkamerkki 2"/>
          <p:cNvSpPr>
            <a:spLocks noGrp="1"/>
          </p:cNvSpPr>
          <p:nvPr>
            <p:ph idx="1"/>
          </p:nvPr>
        </p:nvSpPr>
        <p:spPr/>
        <p:txBody>
          <a:bodyPr/>
          <a:lstStyle/>
          <a:p>
            <a:r>
              <a:rPr lang="fi-FI" dirty="0"/>
              <a:t>O</a:t>
            </a:r>
            <a:r>
              <a:rPr lang="fi-FI" dirty="0">
                <a:effectLst/>
                <a:latin typeface="Arial" panose="020B0604020202020204" pitchFamily="34" charset="0"/>
              </a:rPr>
              <a:t>ikeudenmukaisuuden</a:t>
            </a:r>
          </a:p>
          <a:p>
            <a:r>
              <a:rPr lang="fi-FI" dirty="0">
                <a:latin typeface="Arial" panose="020B0604020202020204" pitchFamily="34" charset="0"/>
              </a:rPr>
              <a:t>Y</a:t>
            </a:r>
            <a:r>
              <a:rPr lang="fi-FI" dirty="0">
                <a:effectLst/>
                <a:latin typeface="Arial" panose="020B0604020202020204" pitchFamily="34" charset="0"/>
              </a:rPr>
              <a:t>hdenvertaisuuden </a:t>
            </a:r>
            <a:endParaRPr lang="fi-FI" dirty="0">
              <a:latin typeface="Arial" panose="020B0604020202020204" pitchFamily="34" charset="0"/>
            </a:endParaRPr>
          </a:p>
          <a:p>
            <a:r>
              <a:rPr lang="fi-FI" dirty="0">
                <a:latin typeface="Arial" panose="020B0604020202020204" pitchFamily="34" charset="0"/>
              </a:rPr>
              <a:t>T</a:t>
            </a:r>
            <a:r>
              <a:rPr lang="fi-FI" dirty="0">
                <a:effectLst/>
                <a:latin typeface="Arial" panose="020B0604020202020204" pitchFamily="34" charset="0"/>
              </a:rPr>
              <a:t>asa-arvon varmistaminen</a:t>
            </a:r>
            <a:endParaRPr lang="fi-FI" dirty="0"/>
          </a:p>
          <a:p>
            <a:r>
              <a:rPr lang="fi-FI" dirty="0">
                <a:latin typeface="Arial" panose="020B0604020202020204" pitchFamily="34" charset="0"/>
              </a:rPr>
              <a:t>K</a:t>
            </a:r>
            <a:r>
              <a:rPr lang="fi-FI" dirty="0">
                <a:effectLst/>
                <a:latin typeface="Arial" panose="020B0604020202020204" pitchFamily="34" charset="0"/>
              </a:rPr>
              <a:t>oko yhteiskunnan osallistaminen ja osallisuus</a:t>
            </a:r>
          </a:p>
          <a:p>
            <a:r>
              <a:rPr lang="fi-FI" dirty="0">
                <a:latin typeface="Arial" panose="020B0604020202020204" pitchFamily="34" charset="0"/>
              </a:rPr>
              <a:t>H</a:t>
            </a:r>
            <a:r>
              <a:rPr lang="fi-FI" dirty="0">
                <a:effectLst/>
                <a:latin typeface="Arial" panose="020B0604020202020204" pitchFamily="34" charset="0"/>
              </a:rPr>
              <a:t>eikoimmassa asemassa olevien korostettu</a:t>
            </a:r>
            <a:br>
              <a:rPr lang="fi-FI" dirty="0"/>
            </a:br>
            <a:r>
              <a:rPr lang="fi-FI" dirty="0">
                <a:effectLst/>
                <a:latin typeface="Arial" panose="020B0604020202020204" pitchFamily="34" charset="0"/>
              </a:rPr>
              <a:t>huomioiminen (</a:t>
            </a:r>
            <a:r>
              <a:rPr lang="fi-FI" dirty="0" err="1">
                <a:effectLst/>
                <a:latin typeface="Arial" panose="020B0604020202020204" pitchFamily="34" charset="0"/>
              </a:rPr>
              <a:t>Leave</a:t>
            </a:r>
            <a:r>
              <a:rPr lang="fi-FI" dirty="0">
                <a:effectLst/>
                <a:latin typeface="Arial" panose="020B0604020202020204" pitchFamily="34" charset="0"/>
              </a:rPr>
              <a:t> no </a:t>
            </a:r>
            <a:r>
              <a:rPr lang="fi-FI" dirty="0" err="1">
                <a:effectLst/>
                <a:latin typeface="Arial" panose="020B0604020202020204" pitchFamily="34" charset="0"/>
              </a:rPr>
              <a:t>one</a:t>
            </a:r>
            <a:r>
              <a:rPr lang="fi-FI" dirty="0">
                <a:effectLst/>
                <a:latin typeface="Arial" panose="020B0604020202020204" pitchFamily="34" charset="0"/>
              </a:rPr>
              <a:t> </a:t>
            </a:r>
            <a:r>
              <a:rPr lang="fi-FI" dirty="0" err="1">
                <a:effectLst/>
                <a:latin typeface="Arial" panose="020B0604020202020204" pitchFamily="34" charset="0"/>
              </a:rPr>
              <a:t>behind</a:t>
            </a:r>
            <a:r>
              <a:rPr lang="fi-FI" dirty="0">
                <a:effectLst/>
                <a:latin typeface="Arial" panose="020B0604020202020204" pitchFamily="34" charset="0"/>
              </a:rPr>
              <a:t>); </a:t>
            </a:r>
          </a:p>
        </p:txBody>
      </p:sp>
    </p:spTree>
    <p:extLst>
      <p:ext uri="{BB962C8B-B14F-4D97-AF65-F5344CB8AC3E}">
        <p14:creationId xmlns:p14="http://schemas.microsoft.com/office/powerpoint/2010/main" val="1756361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effectLst/>
                <a:latin typeface="Arial" panose="020B0604020202020204" pitchFamily="34" charset="0"/>
              </a:rPr>
              <a:t>1.3 Hyvinvointi, terveys ja yhteiskunnallinen osallisuus</a:t>
            </a:r>
            <a:endParaRPr lang="fi-FI" dirty="0"/>
          </a:p>
        </p:txBody>
      </p:sp>
      <p:pic>
        <p:nvPicPr>
          <p:cNvPr id="4" name="Sisällön paikkamerkki 3"/>
          <p:cNvPicPr>
            <a:picLocks noGrp="1" noChangeAspect="1"/>
          </p:cNvPicPr>
          <p:nvPr>
            <p:ph idx="1"/>
          </p:nvPr>
        </p:nvPicPr>
        <p:blipFill>
          <a:blip r:embed="rId2"/>
          <a:stretch>
            <a:fillRect/>
          </a:stretch>
        </p:blipFill>
        <p:spPr>
          <a:xfrm>
            <a:off x="6821763" y="2921656"/>
            <a:ext cx="2878828" cy="3067948"/>
          </a:xfrm>
          <a:prstGeom prst="rect">
            <a:avLst/>
          </a:prstGeom>
        </p:spPr>
      </p:pic>
      <p:pic>
        <p:nvPicPr>
          <p:cNvPr id="5" name="Kuva 4"/>
          <p:cNvPicPr>
            <a:picLocks noChangeAspect="1"/>
          </p:cNvPicPr>
          <p:nvPr/>
        </p:nvPicPr>
        <p:blipFill>
          <a:blip r:embed="rId3"/>
          <a:stretch>
            <a:fillRect/>
          </a:stretch>
        </p:blipFill>
        <p:spPr>
          <a:xfrm>
            <a:off x="2021163" y="2620168"/>
            <a:ext cx="4800600" cy="3762633"/>
          </a:xfrm>
          <a:prstGeom prst="rect">
            <a:avLst/>
          </a:prstGeom>
        </p:spPr>
      </p:pic>
      <p:pic>
        <p:nvPicPr>
          <p:cNvPr id="3" name="Kuva 2"/>
          <p:cNvPicPr>
            <a:picLocks noChangeAspect="1"/>
          </p:cNvPicPr>
          <p:nvPr/>
        </p:nvPicPr>
        <p:blipFill>
          <a:blip r:embed="rId4"/>
          <a:stretch>
            <a:fillRect/>
          </a:stretch>
        </p:blipFill>
        <p:spPr>
          <a:xfrm>
            <a:off x="10625200" y="2282875"/>
            <a:ext cx="292633" cy="3103133"/>
          </a:xfrm>
          <a:prstGeom prst="rect">
            <a:avLst/>
          </a:prstGeom>
        </p:spPr>
      </p:pic>
    </p:spTree>
    <p:extLst>
      <p:ext uri="{BB962C8B-B14F-4D97-AF65-F5344CB8AC3E}">
        <p14:creationId xmlns:p14="http://schemas.microsoft.com/office/powerpoint/2010/main" val="2044727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VISIO</a:t>
            </a:r>
          </a:p>
        </p:txBody>
      </p:sp>
      <p:sp>
        <p:nvSpPr>
          <p:cNvPr id="3" name="Sisällön paikkamerkki 2"/>
          <p:cNvSpPr>
            <a:spLocks noGrp="1"/>
          </p:cNvSpPr>
          <p:nvPr>
            <p:ph idx="1"/>
          </p:nvPr>
        </p:nvSpPr>
        <p:spPr/>
        <p:txBody>
          <a:bodyPr>
            <a:normAutofit/>
          </a:bodyPr>
          <a:lstStyle/>
          <a:p>
            <a:r>
              <a:rPr lang="fi-FI" dirty="0"/>
              <a:t>Ihmiset ovat yhä terveempiä ja voivat entistä paremmin ja </a:t>
            </a:r>
            <a:r>
              <a:rPr lang="fi-FI" b="1" dirty="0"/>
              <a:t>terveyserot</a:t>
            </a:r>
            <a:r>
              <a:rPr lang="fi-FI" dirty="0"/>
              <a:t> ovat kaventuneet. </a:t>
            </a:r>
          </a:p>
          <a:p>
            <a:r>
              <a:rPr lang="fi-FI" b="1" dirty="0"/>
              <a:t>Tasa-arvo ja yhdenvertaisuus </a:t>
            </a:r>
            <a:r>
              <a:rPr lang="fi-FI" dirty="0"/>
              <a:t>eri sukupuolten ja eri väestöryhmien välillä ja sisällä toteutuu.</a:t>
            </a:r>
            <a:br>
              <a:rPr lang="fi-FI" dirty="0"/>
            </a:br>
            <a:endParaRPr lang="fi-FI" dirty="0"/>
          </a:p>
        </p:txBody>
      </p:sp>
    </p:spTree>
    <p:extLst>
      <p:ext uri="{BB962C8B-B14F-4D97-AF65-F5344CB8AC3E}">
        <p14:creationId xmlns:p14="http://schemas.microsoft.com/office/powerpoint/2010/main" val="1433293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a:t>VISIOTA KONKRETISOI</a:t>
            </a:r>
          </a:p>
        </p:txBody>
      </p:sp>
      <p:sp>
        <p:nvSpPr>
          <p:cNvPr id="3" name="Sisällön paikkamerkki 2"/>
          <p:cNvSpPr>
            <a:spLocks noGrp="1"/>
          </p:cNvSpPr>
          <p:nvPr>
            <p:ph idx="1"/>
          </p:nvPr>
        </p:nvSpPr>
        <p:spPr/>
        <p:txBody>
          <a:bodyPr>
            <a:normAutofit fontScale="92500" lnSpcReduction="10000"/>
          </a:bodyPr>
          <a:lstStyle/>
          <a:p>
            <a:pPr marL="0" indent="0">
              <a:buNone/>
            </a:pPr>
            <a:br>
              <a:rPr lang="fi-FI" dirty="0"/>
            </a:br>
            <a:r>
              <a:rPr lang="fi-FI" dirty="0"/>
              <a:t>Terveyttä ja hyvinvointia tukevat ja sairauksia ja sosiaalisia ongelmia ennaltaehkäisevät sekä hoitavat palvelut on resursoitu ja kohdennettu yhdenvertaisesti ja tasa-arvoisesti. Ne vähentävät eriarvoisuutta, ovat yhdenvertaisesti saavutettavissa matalalla kynnyksellä ja ovat helppoja käyttää.</a:t>
            </a:r>
          </a:p>
          <a:p>
            <a:pPr marL="0" indent="0">
              <a:buNone/>
            </a:pPr>
            <a:br>
              <a:rPr lang="fi-FI" dirty="0"/>
            </a:br>
            <a:r>
              <a:rPr lang="fi-FI" dirty="0"/>
              <a:t>Väestöryhmittäiset terveyserot ovat kaventuneet ja koettu hyvinvointi on kasvanut. </a:t>
            </a:r>
          </a:p>
          <a:p>
            <a:pPr marL="0" indent="0">
              <a:buNone/>
            </a:pPr>
            <a:br>
              <a:rPr lang="fi-FI" dirty="0"/>
            </a:br>
            <a:r>
              <a:rPr lang="fi-FI" dirty="0">
                <a:effectLst/>
                <a:latin typeface="Arial" panose="020B0604020202020204" pitchFamily="34" charset="0"/>
              </a:rPr>
              <a:t>Yhdenvertaisuus ja sukupuolten tasa-arvo toteutuvat laajasti yhteiskunnassa. </a:t>
            </a:r>
            <a:endParaRPr lang="fi-FI" dirty="0"/>
          </a:p>
        </p:txBody>
      </p:sp>
    </p:spTree>
    <p:extLst>
      <p:ext uri="{BB962C8B-B14F-4D97-AF65-F5344CB8AC3E}">
        <p14:creationId xmlns:p14="http://schemas.microsoft.com/office/powerpoint/2010/main" val="3991311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NÄIN MUUTOS TAPAHTUU</a:t>
            </a:r>
          </a:p>
        </p:txBody>
      </p:sp>
      <p:sp>
        <p:nvSpPr>
          <p:cNvPr id="3" name="Sisällön paikkamerkki 2"/>
          <p:cNvSpPr>
            <a:spLocks noGrp="1"/>
          </p:cNvSpPr>
          <p:nvPr>
            <p:ph idx="1"/>
          </p:nvPr>
        </p:nvSpPr>
        <p:spPr/>
        <p:txBody>
          <a:bodyPr>
            <a:normAutofit/>
          </a:bodyPr>
          <a:lstStyle/>
          <a:p>
            <a:r>
              <a:rPr lang="fi-FI" dirty="0">
                <a:effectLst/>
                <a:latin typeface="Arial" panose="020B0604020202020204" pitchFamily="34" charset="0"/>
              </a:rPr>
              <a:t>Suomalaisten hyvinvointi kaikissa väestö- ja ikäryhmissä toteutuu, kun ihmiset kokevat voivansa vaikuttaa omiin asioihinsa. </a:t>
            </a:r>
          </a:p>
          <a:p>
            <a:r>
              <a:rPr lang="fi-FI" dirty="0">
                <a:effectLst/>
                <a:latin typeface="Arial" panose="020B0604020202020204" pitchFamily="34" charset="0"/>
              </a:rPr>
              <a:t>Osallisuuden vahvistaminen.</a:t>
            </a:r>
          </a:p>
          <a:p>
            <a:r>
              <a:rPr lang="fi-FI" dirty="0">
                <a:effectLst/>
                <a:latin typeface="Arial" panose="020B0604020202020204" pitchFamily="34" charset="0"/>
              </a:rPr>
              <a:t>Eriarvoisuutta voidaan vähentää kohdentamalla palveluja hyvinvointi-</a:t>
            </a:r>
            <a:r>
              <a:rPr lang="fi-FI" dirty="0"/>
              <a:t> </a:t>
            </a:r>
            <a:r>
              <a:rPr lang="fi-FI" dirty="0">
                <a:effectLst/>
                <a:latin typeface="Arial" panose="020B0604020202020204" pitchFamily="34" charset="0"/>
              </a:rPr>
              <a:t>ja terveyshaasteista jo kärsiville tai suuremmassa riskissä oleville ryhmille, sekä </a:t>
            </a:r>
            <a:r>
              <a:rPr lang="fi-FI" b="1" dirty="0">
                <a:effectLst/>
                <a:latin typeface="Arial" panose="020B0604020202020204" pitchFamily="34" charset="0"/>
              </a:rPr>
              <a:t>suunnittelemalla näitä palveluja eri väestöryhmille sopiviksi.</a:t>
            </a:r>
            <a:r>
              <a:rPr lang="fi-FI" dirty="0">
                <a:effectLst/>
                <a:latin typeface="Arial" panose="020B0604020202020204" pitchFamily="34" charset="0"/>
              </a:rPr>
              <a:t> </a:t>
            </a:r>
          </a:p>
        </p:txBody>
      </p:sp>
    </p:spTree>
    <p:extLst>
      <p:ext uri="{BB962C8B-B14F-4D97-AF65-F5344CB8AC3E}">
        <p14:creationId xmlns:p14="http://schemas.microsoft.com/office/powerpoint/2010/main" val="2394966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latin typeface="Arial" panose="020B0604020202020204" pitchFamily="34" charset="0"/>
              </a:rPr>
              <a:t>TULEVIA MUUTOKSIA</a:t>
            </a:r>
            <a:endParaRPr lang="fi-FI" dirty="0"/>
          </a:p>
        </p:txBody>
      </p:sp>
      <p:sp>
        <p:nvSpPr>
          <p:cNvPr id="3" name="Sisällön paikkamerkki 2"/>
          <p:cNvSpPr>
            <a:spLocks noGrp="1"/>
          </p:cNvSpPr>
          <p:nvPr>
            <p:ph idx="1"/>
          </p:nvPr>
        </p:nvSpPr>
        <p:spPr/>
        <p:txBody>
          <a:bodyPr>
            <a:normAutofit/>
          </a:bodyPr>
          <a:lstStyle/>
          <a:p>
            <a:r>
              <a:rPr lang="fi-FI" dirty="0">
                <a:effectLst/>
                <a:latin typeface="Arial" panose="020B0604020202020204" pitchFamily="34" charset="0"/>
              </a:rPr>
              <a:t>Terveyteen, hyvinvointiin ja yhteiskunnalliseen osallisuuteen liittyvissä yhteiskunnallisissa</a:t>
            </a:r>
            <a:r>
              <a:rPr lang="fi-FI" dirty="0"/>
              <a:t> </a:t>
            </a:r>
            <a:r>
              <a:rPr lang="fi-FI" dirty="0">
                <a:effectLst/>
                <a:latin typeface="Arial" panose="020B0604020202020204" pitchFamily="34" charset="0"/>
              </a:rPr>
              <a:t>rakenteissa ja palveluissa on käynnissä iso muutos kohti ennaltaehkäisyä. </a:t>
            </a:r>
          </a:p>
          <a:p>
            <a:endParaRPr lang="fi-FI" dirty="0">
              <a:effectLst/>
              <a:latin typeface="Arial" panose="020B0604020202020204" pitchFamily="34" charset="0"/>
            </a:endParaRPr>
          </a:p>
          <a:p>
            <a:r>
              <a:rPr lang="fi-FI" b="1" dirty="0">
                <a:effectLst/>
                <a:latin typeface="Arial" panose="020B0604020202020204" pitchFamily="34" charset="0"/>
              </a:rPr>
              <a:t>Erityisen tärkeää on </a:t>
            </a:r>
            <a:r>
              <a:rPr lang="fi-FI" b="1" dirty="0">
                <a:latin typeface="Arial" panose="020B0604020202020204" pitchFamily="34" charset="0"/>
              </a:rPr>
              <a:t>huomioida </a:t>
            </a:r>
            <a:r>
              <a:rPr lang="fi-FI" b="1" dirty="0">
                <a:effectLst/>
                <a:latin typeface="Arial" panose="020B0604020202020204" pitchFamily="34" charset="0"/>
              </a:rPr>
              <a:t>mm vammaisten ja eri vähemmistöihin kuuluvien heikommassa asemassa olevien henkilöiden aseman parantamiseen.</a:t>
            </a:r>
            <a:endParaRPr lang="fi-FI" b="1" dirty="0"/>
          </a:p>
        </p:txBody>
      </p:sp>
    </p:spTree>
    <p:extLst>
      <p:ext uri="{BB962C8B-B14F-4D97-AF65-F5344CB8AC3E}">
        <p14:creationId xmlns:p14="http://schemas.microsoft.com/office/powerpoint/2010/main" val="29018986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HYVINVOINTIALUEET</a:t>
            </a:r>
          </a:p>
        </p:txBody>
      </p:sp>
      <p:sp>
        <p:nvSpPr>
          <p:cNvPr id="3" name="Sisällön paikkamerkki 2"/>
          <p:cNvSpPr>
            <a:spLocks noGrp="1"/>
          </p:cNvSpPr>
          <p:nvPr>
            <p:ph idx="1"/>
          </p:nvPr>
        </p:nvSpPr>
        <p:spPr/>
        <p:txBody>
          <a:bodyPr>
            <a:normAutofit/>
          </a:bodyPr>
          <a:lstStyle/>
          <a:p>
            <a:r>
              <a:rPr lang="fi-FI" dirty="0">
                <a:effectLst/>
                <a:latin typeface="Arial" panose="020B0604020202020204" pitchFamily="34" charset="0"/>
              </a:rPr>
              <a:t>Ennaltaehkäisevät palvelut ja rakenteet sekä palvelujen saavutettavuus ovat</a:t>
            </a:r>
            <a:r>
              <a:rPr lang="fi-FI" dirty="0"/>
              <a:t> </a:t>
            </a:r>
            <a:r>
              <a:rPr lang="fi-FI" dirty="0" err="1">
                <a:effectLst/>
                <a:latin typeface="Arial" panose="020B0604020202020204" pitchFamily="34" charset="0"/>
              </a:rPr>
              <a:t>sote</a:t>
            </a:r>
            <a:r>
              <a:rPr lang="fi-FI" dirty="0">
                <a:effectLst/>
                <a:latin typeface="Arial" panose="020B0604020202020204" pitchFamily="34" charset="0"/>
              </a:rPr>
              <a:t>-uudistuksen keskiössä. </a:t>
            </a:r>
          </a:p>
          <a:p>
            <a:r>
              <a:rPr lang="fi-FI" dirty="0">
                <a:effectLst/>
                <a:latin typeface="Arial" panose="020B0604020202020204" pitchFamily="34" charset="0"/>
              </a:rPr>
              <a:t>Kaikkien oikeus ja yhdenvertainen pääsy laadukkaisiin terveys- ja sosiaalipalveluihin on turvattu.</a:t>
            </a:r>
            <a:endParaRPr lang="fi-FI" dirty="0"/>
          </a:p>
        </p:txBody>
      </p:sp>
    </p:spTree>
    <p:extLst>
      <p:ext uri="{BB962C8B-B14F-4D97-AF65-F5344CB8AC3E}">
        <p14:creationId xmlns:p14="http://schemas.microsoft.com/office/powerpoint/2010/main" val="652232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br>
              <a:rPr lang="fi-FI" dirty="0"/>
            </a:br>
            <a:r>
              <a:rPr lang="fi-FI" dirty="0"/>
              <a:t>ASIAKAS- JA POTILASTURVALLISUUSSTRATEGIA JA TOIMEENPANOSUUNNITELMA</a:t>
            </a:r>
            <a:br>
              <a:rPr lang="fi-FI" dirty="0"/>
            </a:br>
            <a:endParaRPr lang="fi-FI" dirty="0"/>
          </a:p>
        </p:txBody>
      </p:sp>
      <p:sp>
        <p:nvSpPr>
          <p:cNvPr id="3" name="Sisällön paikkamerkki 2"/>
          <p:cNvSpPr>
            <a:spLocks noGrp="1"/>
          </p:cNvSpPr>
          <p:nvPr>
            <p:ph idx="1"/>
          </p:nvPr>
        </p:nvSpPr>
        <p:spPr/>
        <p:txBody>
          <a:bodyPr>
            <a:normAutofit/>
          </a:bodyPr>
          <a:lstStyle/>
          <a:p>
            <a:pPr marL="0" indent="0">
              <a:buNone/>
            </a:pPr>
            <a:r>
              <a:rPr lang="fi-FI" dirty="0"/>
              <a:t>”Tärkeintä osallisuutta vahvistava kokemus on ammattilaisten ja asiakkaan ja potilaan välisessä kohtaamisessa ja vuorovaikutuksessa.” </a:t>
            </a:r>
          </a:p>
          <a:p>
            <a:pPr marL="0" indent="0">
              <a:buNone/>
            </a:pPr>
            <a:r>
              <a:rPr lang="fi-FI" dirty="0"/>
              <a:t>”Asiakkaat ja potilaat ovat oman tilanteensa parhaita asiantuntijoita. Myös heidän läheisensä ovat tärkeä tietolähde ja tuki vaikeissa tilanteissa.”</a:t>
            </a:r>
          </a:p>
          <a:p>
            <a:pPr marL="0" indent="0">
              <a:buNone/>
            </a:pPr>
            <a:endParaRPr lang="fi-FI" dirty="0"/>
          </a:p>
        </p:txBody>
      </p:sp>
    </p:spTree>
    <p:extLst>
      <p:ext uri="{BB962C8B-B14F-4D97-AF65-F5344CB8AC3E}">
        <p14:creationId xmlns:p14="http://schemas.microsoft.com/office/powerpoint/2010/main" val="21002044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SAIRAALAPASSI</a:t>
            </a:r>
          </a:p>
        </p:txBody>
      </p:sp>
      <p:sp>
        <p:nvSpPr>
          <p:cNvPr id="3" name="Sisällön paikkamerkki 2"/>
          <p:cNvSpPr>
            <a:spLocks noGrp="1"/>
          </p:cNvSpPr>
          <p:nvPr>
            <p:ph idx="1"/>
          </p:nvPr>
        </p:nvSpPr>
        <p:spPr/>
        <p:txBody>
          <a:bodyPr/>
          <a:lstStyle/>
          <a:p>
            <a:pPr marL="514350" indent="-514350">
              <a:buAutoNum type="arabicPeriod"/>
            </a:pPr>
            <a:r>
              <a:rPr lang="fi-FI" dirty="0">
                <a:latin typeface="Arial" panose="020B0604020202020204" pitchFamily="34" charset="0"/>
                <a:cs typeface="Arial" panose="020B0604020202020204" pitchFamily="34" charset="0"/>
              </a:rPr>
              <a:t>Tietoja minusta.</a:t>
            </a:r>
          </a:p>
          <a:p>
            <a:pPr marL="514350" indent="-514350">
              <a:buAutoNum type="arabicPeriod"/>
            </a:pPr>
            <a:r>
              <a:rPr lang="fi-FI" dirty="0">
                <a:latin typeface="Arial" panose="020B0604020202020204" pitchFamily="34" charset="0"/>
              </a:rPr>
              <a:t>Vuorovaikutus.</a:t>
            </a:r>
          </a:p>
          <a:p>
            <a:pPr marL="514350" indent="-514350">
              <a:buAutoNum type="arabicPeriod"/>
            </a:pPr>
            <a:r>
              <a:rPr lang="fi-FI" dirty="0">
                <a:latin typeface="Arial" panose="020B0604020202020204" pitchFamily="34" charset="0"/>
              </a:rPr>
              <a:t>Terveydentilani.</a:t>
            </a:r>
          </a:p>
          <a:p>
            <a:pPr marL="514350" indent="-514350">
              <a:buAutoNum type="arabicPeriod"/>
            </a:pPr>
            <a:r>
              <a:rPr lang="fi-FI" dirty="0">
                <a:latin typeface="Arial" panose="020B0604020202020204" pitchFamily="34" charset="0"/>
              </a:rPr>
              <a:t>Päivittäiset toiminnot ja mieluisat tekemiset.</a:t>
            </a:r>
          </a:p>
          <a:p>
            <a:pPr marL="514350" indent="-514350">
              <a:buAutoNum type="arabicPeriod"/>
            </a:pPr>
            <a:r>
              <a:rPr lang="fi-FI" dirty="0">
                <a:latin typeface="Arial" panose="020B0604020202020204" pitchFamily="34" charset="0"/>
              </a:rPr>
              <a:t>Tutkimus- ja hoitotilanteet.</a:t>
            </a:r>
          </a:p>
          <a:p>
            <a:pPr marL="514350" indent="-514350">
              <a:buAutoNum type="arabicPeriod"/>
            </a:pPr>
            <a:endParaRPr lang="fi-FI" dirty="0"/>
          </a:p>
        </p:txBody>
      </p:sp>
    </p:spTree>
    <p:extLst>
      <p:ext uri="{BB962C8B-B14F-4D97-AF65-F5344CB8AC3E}">
        <p14:creationId xmlns:p14="http://schemas.microsoft.com/office/powerpoint/2010/main" val="1380664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uva 3"/>
          <p:cNvPicPr>
            <a:picLocks noChangeAspect="1"/>
          </p:cNvPicPr>
          <p:nvPr/>
        </p:nvPicPr>
        <p:blipFill>
          <a:blip r:embed="rId2"/>
          <a:stretch>
            <a:fillRect/>
          </a:stretch>
        </p:blipFill>
        <p:spPr>
          <a:xfrm>
            <a:off x="3670013" y="0"/>
            <a:ext cx="4851974" cy="6858000"/>
          </a:xfrm>
          <a:prstGeom prst="rect">
            <a:avLst/>
          </a:prstGeom>
        </p:spPr>
      </p:pic>
    </p:spTree>
    <p:extLst>
      <p:ext uri="{BB962C8B-B14F-4D97-AF65-F5344CB8AC3E}">
        <p14:creationId xmlns:p14="http://schemas.microsoft.com/office/powerpoint/2010/main" val="197027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1 TIETOJA MINUSTA</a:t>
            </a:r>
          </a:p>
        </p:txBody>
      </p:sp>
      <p:sp>
        <p:nvSpPr>
          <p:cNvPr id="3" name="Sisällön paikkamerkki 2"/>
          <p:cNvSpPr>
            <a:spLocks noGrp="1"/>
          </p:cNvSpPr>
          <p:nvPr>
            <p:ph idx="1"/>
          </p:nvPr>
        </p:nvSpPr>
        <p:spPr/>
        <p:txBody>
          <a:bodyPr/>
          <a:lstStyle/>
          <a:p>
            <a:r>
              <a:rPr lang="fi-FI" dirty="0"/>
              <a:t>Perustiedot, nimi, syntymäaika, osoite, puh. numero ja s-posti.</a:t>
            </a:r>
          </a:p>
          <a:p>
            <a:r>
              <a:rPr lang="fi-FI" dirty="0"/>
              <a:t>Valokuva</a:t>
            </a:r>
          </a:p>
          <a:p>
            <a:r>
              <a:rPr lang="fi-FI" dirty="0"/>
              <a:t>Kohta minut näin</a:t>
            </a:r>
          </a:p>
          <a:p>
            <a:r>
              <a:rPr lang="fi-FI" dirty="0"/>
              <a:t>Tärkeitä tietoja, lähiomainen, muu läheinen, yhteyshenkilö hätätilanteessa, palveluasuminen yhteystiedot ja edunvalvonta.</a:t>
            </a:r>
          </a:p>
          <a:p>
            <a:endParaRPr lang="fi-FI" dirty="0"/>
          </a:p>
        </p:txBody>
      </p:sp>
    </p:spTree>
    <p:extLst>
      <p:ext uri="{BB962C8B-B14F-4D97-AF65-F5344CB8AC3E}">
        <p14:creationId xmlns:p14="http://schemas.microsoft.com/office/powerpoint/2010/main" val="3377837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2 VUOROVAIKUTUS</a:t>
            </a:r>
          </a:p>
        </p:txBody>
      </p:sp>
      <p:sp>
        <p:nvSpPr>
          <p:cNvPr id="3" name="Sisällön paikkamerkki 2"/>
          <p:cNvSpPr>
            <a:spLocks noGrp="1"/>
          </p:cNvSpPr>
          <p:nvPr>
            <p:ph idx="1"/>
          </p:nvPr>
        </p:nvSpPr>
        <p:spPr/>
        <p:txBody>
          <a:bodyPr/>
          <a:lstStyle/>
          <a:p>
            <a:r>
              <a:rPr lang="fi-FI" dirty="0"/>
              <a:t>Näin ymmärrämme toisemme</a:t>
            </a:r>
          </a:p>
          <a:p>
            <a:r>
              <a:rPr lang="fi-FI" dirty="0"/>
              <a:t>Kuuleminen ja näkeminen</a:t>
            </a:r>
          </a:p>
          <a:p>
            <a:r>
              <a:rPr lang="fi-FI" dirty="0"/>
              <a:t>Näin vahvistat itsemääräämistäni</a:t>
            </a:r>
          </a:p>
          <a:p>
            <a:endParaRPr lang="fi-FI" dirty="0"/>
          </a:p>
          <a:p>
            <a:endParaRPr lang="fi-FI" dirty="0"/>
          </a:p>
        </p:txBody>
      </p:sp>
    </p:spTree>
    <p:extLst>
      <p:ext uri="{BB962C8B-B14F-4D97-AF65-F5344CB8AC3E}">
        <p14:creationId xmlns:p14="http://schemas.microsoft.com/office/powerpoint/2010/main" val="14694158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3 TERVEYDENTILA</a:t>
            </a:r>
          </a:p>
        </p:txBody>
      </p:sp>
      <p:sp>
        <p:nvSpPr>
          <p:cNvPr id="3" name="Sisällön paikkamerkki 2"/>
          <p:cNvSpPr>
            <a:spLocks noGrp="1"/>
          </p:cNvSpPr>
          <p:nvPr>
            <p:ph idx="1"/>
          </p:nvPr>
        </p:nvSpPr>
        <p:spPr/>
        <p:txBody>
          <a:bodyPr/>
          <a:lstStyle/>
          <a:p>
            <a:r>
              <a:rPr lang="fi-FI" dirty="0"/>
              <a:t>Tällainen olen</a:t>
            </a:r>
          </a:p>
          <a:p>
            <a:r>
              <a:rPr lang="fi-FI" dirty="0"/>
              <a:t>Perussairaudet</a:t>
            </a:r>
          </a:p>
          <a:p>
            <a:r>
              <a:rPr lang="fi-FI" dirty="0"/>
              <a:t>Riskitiedot</a:t>
            </a:r>
          </a:p>
          <a:p>
            <a:r>
              <a:rPr lang="fi-FI" dirty="0"/>
              <a:t>Lääke-, ruoka ja muut tiedot</a:t>
            </a:r>
          </a:p>
          <a:p>
            <a:r>
              <a:rPr lang="fi-FI" dirty="0"/>
              <a:t>Lääkehoito</a:t>
            </a:r>
          </a:p>
          <a:p>
            <a:r>
              <a:rPr lang="fi-FI" dirty="0"/>
              <a:t>Lääkkeiden ottotapa</a:t>
            </a:r>
          </a:p>
          <a:p>
            <a:endParaRPr lang="fi-FI" dirty="0"/>
          </a:p>
        </p:txBody>
      </p:sp>
    </p:spTree>
    <p:extLst>
      <p:ext uri="{BB962C8B-B14F-4D97-AF65-F5344CB8AC3E}">
        <p14:creationId xmlns:p14="http://schemas.microsoft.com/office/powerpoint/2010/main" val="3153735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4 PÄIVITTÄISET TOIMINNOT JA MIELUISAT TEKEMISET</a:t>
            </a:r>
          </a:p>
        </p:txBody>
      </p:sp>
      <p:sp>
        <p:nvSpPr>
          <p:cNvPr id="3" name="Sisällön paikkamerkki 2"/>
          <p:cNvSpPr>
            <a:spLocks noGrp="1"/>
          </p:cNvSpPr>
          <p:nvPr>
            <p:ph idx="1"/>
          </p:nvPr>
        </p:nvSpPr>
        <p:spPr/>
        <p:txBody>
          <a:bodyPr/>
          <a:lstStyle/>
          <a:p>
            <a:r>
              <a:rPr lang="fi-FI" dirty="0"/>
              <a:t>Liikkuminen ja liikkumisen apuvälineet</a:t>
            </a:r>
          </a:p>
          <a:p>
            <a:r>
              <a:rPr lang="fi-FI" dirty="0"/>
              <a:t>Vessa-asiat ja hygienia</a:t>
            </a:r>
          </a:p>
          <a:p>
            <a:r>
              <a:rPr lang="fi-FI" dirty="0"/>
              <a:t>Syöminen ja juominen</a:t>
            </a:r>
          </a:p>
          <a:p>
            <a:r>
              <a:rPr lang="fi-FI" dirty="0"/>
              <a:t>Pukeutuminen ja peseytyminen</a:t>
            </a:r>
          </a:p>
          <a:p>
            <a:r>
              <a:rPr lang="fi-FI" dirty="0"/>
              <a:t>Nukkuminen ja päivälepo</a:t>
            </a:r>
          </a:p>
          <a:p>
            <a:r>
              <a:rPr lang="fi-FI" dirty="0"/>
              <a:t>Näistä tykkään / näistä en tykkää</a:t>
            </a:r>
          </a:p>
          <a:p>
            <a:r>
              <a:rPr lang="fi-FI" dirty="0"/>
              <a:t>Keinoja hyvän olon tunteen vahvistamiseen</a:t>
            </a:r>
          </a:p>
          <a:p>
            <a:r>
              <a:rPr lang="fi-FI" dirty="0"/>
              <a:t>Uskonto ja kulttuuri</a:t>
            </a:r>
          </a:p>
        </p:txBody>
      </p:sp>
    </p:spTree>
    <p:extLst>
      <p:ext uri="{BB962C8B-B14F-4D97-AF65-F5344CB8AC3E}">
        <p14:creationId xmlns:p14="http://schemas.microsoft.com/office/powerpoint/2010/main" val="4460802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5 TUTKIMUS- JA HOITOTILANTEET</a:t>
            </a:r>
          </a:p>
        </p:txBody>
      </p:sp>
      <p:sp>
        <p:nvSpPr>
          <p:cNvPr id="3" name="Sisällön paikkamerkki 2"/>
          <p:cNvSpPr>
            <a:spLocks noGrp="1"/>
          </p:cNvSpPr>
          <p:nvPr>
            <p:ph idx="1"/>
          </p:nvPr>
        </p:nvSpPr>
        <p:spPr/>
        <p:txBody>
          <a:bodyPr/>
          <a:lstStyle/>
          <a:p>
            <a:r>
              <a:rPr lang="fi-FI" dirty="0"/>
              <a:t>Tarvitsen tällaisia järjestelyjä</a:t>
            </a:r>
          </a:p>
          <a:p>
            <a:r>
              <a:rPr lang="fi-FI" dirty="0"/>
              <a:t>Kivun ilmaiseminen</a:t>
            </a:r>
          </a:p>
          <a:p>
            <a:r>
              <a:rPr lang="fi-FI" dirty="0"/>
              <a:t>Pelon ja ahdistuksen ilmaiseminen</a:t>
            </a:r>
          </a:p>
          <a:p>
            <a:r>
              <a:rPr lang="fi-FI" dirty="0"/>
              <a:t>Esilääkityksen tarve</a:t>
            </a:r>
          </a:p>
          <a:p>
            <a:r>
              <a:rPr lang="fi-FI" dirty="0"/>
              <a:t>Tutkimus ja hoitotoimenpiteiden suorittaminen</a:t>
            </a:r>
          </a:p>
          <a:p>
            <a:r>
              <a:rPr lang="fi-FI" dirty="0"/>
              <a:t>Hoitopalaute</a:t>
            </a:r>
          </a:p>
          <a:p>
            <a:r>
              <a:rPr lang="fi-FI" dirty="0"/>
              <a:t>Lisätietoja ja muita huomioitavia asioita</a:t>
            </a:r>
          </a:p>
          <a:p>
            <a:r>
              <a:rPr lang="fi-FI" dirty="0"/>
              <a:t>Sairaalapassin täyttäjät</a:t>
            </a:r>
          </a:p>
        </p:txBody>
      </p:sp>
    </p:spTree>
    <p:extLst>
      <p:ext uri="{BB962C8B-B14F-4D97-AF65-F5344CB8AC3E}">
        <p14:creationId xmlns:p14="http://schemas.microsoft.com/office/powerpoint/2010/main" val="39859213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latin typeface="Arial" panose="020B0604020202020204" pitchFamily="34" charset="0"/>
                <a:cs typeface="Arial" panose="020B0604020202020204" pitchFamily="34" charset="0"/>
              </a:rPr>
              <a:t>SAIRAALAPASSIN TÄYTTÖOHJE / VINKKIKORTIT</a:t>
            </a:r>
            <a:endParaRPr lang="fi-FI" dirty="0"/>
          </a:p>
        </p:txBody>
      </p:sp>
      <p:sp>
        <p:nvSpPr>
          <p:cNvPr id="3" name="Sisällön paikkamerkki 2"/>
          <p:cNvSpPr>
            <a:spLocks noGrp="1"/>
          </p:cNvSpPr>
          <p:nvPr>
            <p:ph idx="1"/>
          </p:nvPr>
        </p:nvSpPr>
        <p:spPr/>
        <p:txBody>
          <a:bodyPr/>
          <a:lstStyle/>
          <a:p>
            <a:r>
              <a:rPr lang="fi-FI" dirty="0">
                <a:latin typeface="Arial" panose="020B0604020202020204" pitchFamily="34" charset="0"/>
              </a:rPr>
              <a:t>Kerrotaan mikä sairaalapassi on.</a:t>
            </a:r>
          </a:p>
          <a:p>
            <a:r>
              <a:rPr lang="fi-FI" dirty="0">
                <a:latin typeface="Arial" panose="020B0604020202020204" pitchFamily="34" charset="0"/>
              </a:rPr>
              <a:t>Vinkkikorteissa käydään läpi passin eri kohdat.</a:t>
            </a:r>
            <a:endParaRPr lang="fi-FI" dirty="0"/>
          </a:p>
          <a:p>
            <a:r>
              <a:rPr lang="fi-FI" dirty="0">
                <a:latin typeface="Arial" panose="020B0604020202020204" pitchFamily="34" charset="0"/>
              </a:rPr>
              <a:t>Korteissa kerrotaan, mitä asioita</a:t>
            </a:r>
            <a:r>
              <a:rPr lang="fi-FI" dirty="0"/>
              <a:t> </a:t>
            </a:r>
            <a:r>
              <a:rPr lang="fi-FI" dirty="0">
                <a:latin typeface="Arial" panose="020B0604020202020204" pitchFamily="34" charset="0"/>
              </a:rPr>
              <a:t>olisi hyvä huomioida.</a:t>
            </a:r>
            <a:endParaRPr lang="fi-FI" dirty="0"/>
          </a:p>
          <a:p>
            <a:r>
              <a:rPr lang="fi-FI" dirty="0">
                <a:latin typeface="Arial" panose="020B0604020202020204" pitchFamily="34" charset="0"/>
              </a:rPr>
              <a:t>Sisältö toimii myös virikkeenä siihen,</a:t>
            </a:r>
            <a:r>
              <a:rPr lang="fi-FI" dirty="0"/>
              <a:t> </a:t>
            </a:r>
            <a:r>
              <a:rPr lang="fi-FI" dirty="0">
                <a:latin typeface="Arial" panose="020B0604020202020204" pitchFamily="34" charset="0"/>
              </a:rPr>
              <a:t>mitä asioita tahdot kertoa.</a:t>
            </a:r>
            <a:endParaRPr lang="fi-FI" dirty="0"/>
          </a:p>
        </p:txBody>
      </p:sp>
    </p:spTree>
    <p:extLst>
      <p:ext uri="{BB962C8B-B14F-4D97-AF65-F5344CB8AC3E}">
        <p14:creationId xmlns:p14="http://schemas.microsoft.com/office/powerpoint/2010/main" val="4472885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TAUSTA</a:t>
            </a:r>
          </a:p>
        </p:txBody>
      </p:sp>
      <p:sp>
        <p:nvSpPr>
          <p:cNvPr id="3" name="Sisällön paikkamerkki 2"/>
          <p:cNvSpPr>
            <a:spLocks noGrp="1"/>
          </p:cNvSpPr>
          <p:nvPr>
            <p:ph idx="1"/>
          </p:nvPr>
        </p:nvSpPr>
        <p:spPr/>
        <p:txBody>
          <a:bodyPr>
            <a:normAutofit lnSpcReduction="10000"/>
          </a:bodyPr>
          <a:lstStyle/>
          <a:p>
            <a:r>
              <a:rPr lang="fi-FI" dirty="0">
                <a:latin typeface="Arial" panose="020B0604020202020204" pitchFamily="34" charset="0"/>
              </a:rPr>
              <a:t>Sairaalapassin tekijät ovat Lapin sairaanhoitopiiri &amp; Lapin Kehitysvammaisten Tukipiiri ry </a:t>
            </a:r>
          </a:p>
          <a:p>
            <a:r>
              <a:rPr lang="fi-FI" dirty="0">
                <a:latin typeface="Arial" panose="020B0604020202020204" pitchFamily="34" charset="0"/>
              </a:rPr>
              <a:t>Taimi Tolvanen ja Rauno Rantaniemi (Lapin Kehitysvammaisten Tukipiiri ry) Jari Jokela, Emilia Lilja ja Eila Sorajärvi (LSHP).</a:t>
            </a:r>
          </a:p>
          <a:p>
            <a:r>
              <a:rPr lang="fi-FI" dirty="0">
                <a:latin typeface="Arial" panose="020B0604020202020204" pitchFamily="34" charset="0"/>
              </a:rPr>
              <a:t>Kuvat: Sergio </a:t>
            </a:r>
            <a:r>
              <a:rPr lang="fi-FI" dirty="0" err="1">
                <a:latin typeface="Arial" panose="020B0604020202020204" pitchFamily="34" charset="0"/>
              </a:rPr>
              <a:t>Palao</a:t>
            </a:r>
            <a:r>
              <a:rPr lang="fi-FI" dirty="0">
                <a:latin typeface="Arial" panose="020B0604020202020204" pitchFamily="34" charset="0"/>
              </a:rPr>
              <a:t>, ARASAAC (http://www.arasaac.org) Lisenssi: CC (BY-NC-SA) Omistaja: </a:t>
            </a:r>
            <a:r>
              <a:rPr lang="fi-FI" dirty="0" err="1">
                <a:latin typeface="Arial" panose="020B0604020202020204" pitchFamily="34" charset="0"/>
              </a:rPr>
              <a:t>Government</a:t>
            </a:r>
            <a:r>
              <a:rPr lang="fi-FI" dirty="0">
                <a:latin typeface="Arial" panose="020B0604020202020204" pitchFamily="34" charset="0"/>
              </a:rPr>
              <a:t> of </a:t>
            </a:r>
            <a:r>
              <a:rPr lang="fi-FI" dirty="0" err="1">
                <a:latin typeface="Arial" panose="020B0604020202020204" pitchFamily="34" charset="0"/>
              </a:rPr>
              <a:t>Aragon</a:t>
            </a:r>
            <a:r>
              <a:rPr lang="fi-FI" dirty="0">
                <a:latin typeface="Arial" panose="020B0604020202020204" pitchFamily="34" charset="0"/>
              </a:rPr>
              <a:t> (Spain); 1=muokkaus Papunet,</a:t>
            </a:r>
            <a:r>
              <a:rPr lang="fi-FI" dirty="0"/>
              <a:t> </a:t>
            </a:r>
            <a:r>
              <a:rPr lang="fi-FI" dirty="0">
                <a:latin typeface="Arial" panose="020B0604020202020204" pitchFamily="34" charset="0"/>
              </a:rPr>
              <a:t>www.papunet.net. </a:t>
            </a:r>
          </a:p>
          <a:p>
            <a:r>
              <a:rPr lang="fi-FI" dirty="0">
                <a:latin typeface="Arial" panose="020B0604020202020204" pitchFamily="34" charset="0"/>
              </a:rPr>
              <a:t>Kannen kuva: Taimi Tolvanen.</a:t>
            </a:r>
          </a:p>
          <a:p>
            <a:r>
              <a:rPr lang="fi-FI" dirty="0">
                <a:latin typeface="Arial" panose="020B0604020202020204" pitchFamily="34" charset="0"/>
              </a:rPr>
              <a:t>Passi lisensoitu: Creative </a:t>
            </a:r>
            <a:r>
              <a:rPr lang="fi-FI" dirty="0" err="1">
                <a:latin typeface="Arial" panose="020B0604020202020204" pitchFamily="34" charset="0"/>
              </a:rPr>
              <a:t>Commons</a:t>
            </a:r>
            <a:r>
              <a:rPr lang="fi-FI" dirty="0">
                <a:latin typeface="Arial" panose="020B0604020202020204" pitchFamily="34" charset="0"/>
              </a:rPr>
              <a:t> Nimeä-Ei Kaupallinen-</a:t>
            </a:r>
            <a:r>
              <a:rPr lang="fi-FI" dirty="0" err="1">
                <a:latin typeface="Arial" panose="020B0604020202020204" pitchFamily="34" charset="0"/>
              </a:rPr>
              <a:t>JaaSamoin</a:t>
            </a:r>
            <a:r>
              <a:rPr lang="fi-FI" dirty="0">
                <a:latin typeface="Arial" panose="020B0604020202020204" pitchFamily="34" charset="0"/>
              </a:rPr>
              <a:t> 4.0 Kansainvälinen-lisenssillä.</a:t>
            </a:r>
            <a:endParaRPr lang="fi-FI" dirty="0"/>
          </a:p>
        </p:txBody>
      </p:sp>
    </p:spTree>
    <p:extLst>
      <p:ext uri="{BB962C8B-B14F-4D97-AF65-F5344CB8AC3E}">
        <p14:creationId xmlns:p14="http://schemas.microsoft.com/office/powerpoint/2010/main" val="25858972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SAIRAALAPASSI LÖYTYY TÄÄLTÄ </a:t>
            </a:r>
          </a:p>
        </p:txBody>
      </p:sp>
      <p:sp>
        <p:nvSpPr>
          <p:cNvPr id="3" name="Sisällön paikkamerkki 2"/>
          <p:cNvSpPr>
            <a:spLocks noGrp="1"/>
          </p:cNvSpPr>
          <p:nvPr>
            <p:ph idx="1"/>
          </p:nvPr>
        </p:nvSpPr>
        <p:spPr/>
        <p:txBody>
          <a:bodyPr/>
          <a:lstStyle/>
          <a:p>
            <a:r>
              <a:rPr lang="fi-FI" sz="4400" dirty="0">
                <a:latin typeface="Arial" panose="020B0604020202020204" pitchFamily="34" charset="0"/>
                <a:cs typeface="Arial" panose="020B0604020202020204" pitchFamily="34" charset="0"/>
                <a:hlinkClick r:id="rId2"/>
              </a:rPr>
              <a:t>https://www.lshp.fi/fi-FI/Potilaille_ja_laheisille/Potilasohjeita__Ohjeita/Sairaalapassi(13550)</a:t>
            </a:r>
            <a:endParaRPr lang="fi-FI" sz="4400" dirty="0">
              <a:latin typeface="Arial" panose="020B0604020202020204" pitchFamily="34" charset="0"/>
              <a:cs typeface="Arial" panose="020B0604020202020204" pitchFamily="34" charset="0"/>
            </a:endParaRPr>
          </a:p>
          <a:p>
            <a:pPr marL="0" indent="0">
              <a:buNone/>
            </a:pPr>
            <a:endParaRPr lang="fi-FI" dirty="0"/>
          </a:p>
        </p:txBody>
      </p:sp>
    </p:spTree>
    <p:extLst>
      <p:ext uri="{BB962C8B-B14F-4D97-AF65-F5344CB8AC3E}">
        <p14:creationId xmlns:p14="http://schemas.microsoft.com/office/powerpoint/2010/main" val="35749155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JATKO</a:t>
            </a:r>
          </a:p>
        </p:txBody>
      </p:sp>
      <p:sp>
        <p:nvSpPr>
          <p:cNvPr id="3" name="Sisällön paikkamerkki 2"/>
          <p:cNvSpPr>
            <a:spLocks noGrp="1"/>
          </p:cNvSpPr>
          <p:nvPr>
            <p:ph idx="1"/>
          </p:nvPr>
        </p:nvSpPr>
        <p:spPr/>
        <p:txBody>
          <a:bodyPr/>
          <a:lstStyle/>
          <a:p>
            <a:r>
              <a:rPr lang="fi-FI" dirty="0"/>
              <a:t>Sairaalapassin jalkauttaminen</a:t>
            </a:r>
          </a:p>
          <a:p>
            <a:r>
              <a:rPr lang="fi-FI" dirty="0"/>
              <a:t>Sairaalapassi </a:t>
            </a:r>
            <a:r>
              <a:rPr lang="fi-FI" dirty="0" err="1"/>
              <a:t>sosiaali</a:t>
            </a:r>
            <a:r>
              <a:rPr lang="fi-FI" dirty="0"/>
              <a:t>- ja </a:t>
            </a:r>
            <a:r>
              <a:rPr lang="fi-FI" dirty="0" err="1"/>
              <a:t>tervydenhuollon</a:t>
            </a:r>
            <a:r>
              <a:rPr lang="fi-FI" dirty="0"/>
              <a:t> sähköiseen järjestelmään </a:t>
            </a:r>
          </a:p>
          <a:p>
            <a:r>
              <a:rPr lang="fi-FI" dirty="0"/>
              <a:t>Lapin muistiyhdistys</a:t>
            </a:r>
          </a:p>
        </p:txBody>
      </p:sp>
    </p:spTree>
    <p:extLst>
      <p:ext uri="{BB962C8B-B14F-4D97-AF65-F5344CB8AC3E}">
        <p14:creationId xmlns:p14="http://schemas.microsoft.com/office/powerpoint/2010/main" val="535470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Lähteitä</a:t>
            </a:r>
          </a:p>
        </p:txBody>
      </p:sp>
      <p:sp>
        <p:nvSpPr>
          <p:cNvPr id="3" name="Sisällön paikkamerkki 2"/>
          <p:cNvSpPr>
            <a:spLocks noGrp="1"/>
          </p:cNvSpPr>
          <p:nvPr>
            <p:ph idx="1"/>
          </p:nvPr>
        </p:nvSpPr>
        <p:spPr/>
        <p:txBody>
          <a:bodyPr>
            <a:normAutofit lnSpcReduction="10000"/>
          </a:bodyPr>
          <a:lstStyle/>
          <a:p>
            <a:r>
              <a:rPr lang="fi-FI" dirty="0">
                <a:hlinkClick r:id="rId2"/>
              </a:rPr>
              <a:t>https://www.ykliitto.fi/julkaisut/ykn-yleissopimus-vammaisten-henkiloiden-oikeuksista-ja-valinnainen-poytakirja</a:t>
            </a:r>
            <a:endParaRPr lang="fi-FI" dirty="0"/>
          </a:p>
          <a:p>
            <a:r>
              <a:rPr lang="fi-FI" dirty="0">
                <a:hlinkClick r:id="rId3"/>
              </a:rPr>
              <a:t>https://sustainabledevelopment.un.org/content/documents/21252030%20Agenda%20for%20Sustainable%20Development%20web.pdf</a:t>
            </a:r>
            <a:endParaRPr lang="fi-FI" dirty="0"/>
          </a:p>
          <a:p>
            <a:r>
              <a:rPr lang="fi-FI" dirty="0">
                <a:hlinkClick r:id="rId4"/>
              </a:rPr>
              <a:t>https://julkaisut.valtioneuvosto.fi/bitstream/handle/10024/163958/VNK_2022_6.pdf?sequence=1&amp;isAllowed=y</a:t>
            </a:r>
            <a:endParaRPr lang="fi-FI" dirty="0"/>
          </a:p>
          <a:p>
            <a:r>
              <a:rPr lang="fi-FI" dirty="0">
                <a:hlinkClick r:id="rId5"/>
              </a:rPr>
              <a:t>https://www.royalfree.nhs.uk/patients-visitors/disabled-facilities/patients-with-a-learning-disability/hospital-passport/</a:t>
            </a:r>
            <a:endParaRPr lang="fi-FI" dirty="0"/>
          </a:p>
          <a:p>
            <a:r>
              <a:rPr lang="fi-FI" dirty="0">
                <a:hlinkClick r:id="rId6"/>
              </a:rPr>
              <a:t>https://www.mencap.org.uk/advice-and-support/health-coronavirus/health-guides</a:t>
            </a:r>
            <a:endParaRPr lang="fi-FI" dirty="0"/>
          </a:p>
          <a:p>
            <a:endParaRPr lang="fi-FI" dirty="0"/>
          </a:p>
          <a:p>
            <a:endParaRPr lang="fi-FI" dirty="0"/>
          </a:p>
          <a:p>
            <a:endParaRPr lang="fi-FI" dirty="0"/>
          </a:p>
          <a:p>
            <a:endParaRPr lang="fi-FI" dirty="0"/>
          </a:p>
        </p:txBody>
      </p:sp>
    </p:spTree>
    <p:extLst>
      <p:ext uri="{BB962C8B-B14F-4D97-AF65-F5344CB8AC3E}">
        <p14:creationId xmlns:p14="http://schemas.microsoft.com/office/powerpoint/2010/main" val="293051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TÄSTÄ SE LÄHTI</a:t>
            </a:r>
          </a:p>
        </p:txBody>
      </p:sp>
      <p:sp>
        <p:nvSpPr>
          <p:cNvPr id="3" name="Sisällön paikkamerkki 2"/>
          <p:cNvSpPr>
            <a:spLocks noGrp="1"/>
          </p:cNvSpPr>
          <p:nvPr>
            <p:ph idx="1"/>
          </p:nvPr>
        </p:nvSpPr>
        <p:spPr/>
        <p:txBody>
          <a:bodyPr>
            <a:normAutofit lnSpcReduction="10000"/>
          </a:bodyPr>
          <a:lstStyle/>
          <a:p>
            <a:r>
              <a:rPr lang="fi-FI" dirty="0"/>
              <a:t>Liikkeelle paneva voima oli Korona.</a:t>
            </a:r>
          </a:p>
          <a:p>
            <a:r>
              <a:rPr lang="fi-FI" dirty="0"/>
              <a:t>Korona aiheutti pelkoa ja ahdistusta.</a:t>
            </a:r>
          </a:p>
          <a:p>
            <a:r>
              <a:rPr lang="fi-FI" b="1" dirty="0"/>
              <a:t>Huhtikuu 2020</a:t>
            </a:r>
            <a:r>
              <a:rPr lang="fi-FI" dirty="0"/>
              <a:t>. s-posti Lapin keskussairaalaan. </a:t>
            </a:r>
          </a:p>
          <a:p>
            <a:pPr marL="457200" lvl="1" indent="0">
              <a:buNone/>
            </a:pPr>
            <a:r>
              <a:rPr lang="fi-FI" dirty="0"/>
              <a:t>Huoli kehitysvammaisten ja heidän omaisten parissa on syventynyt. Tahtoisimme auttaa ja ehdottaisimme seuraavaa. Haluaisimme auttaa kehitysvammaisia nuoria ja aikuisia ja heidän perheitään varautumaan mahdolliseen sairaalahoitoon joutumiseen koronatartunnan takia, kunnon huonontuessa sairaalahoitoa vaativaan tilanteeseen. </a:t>
            </a:r>
          </a:p>
          <a:p>
            <a:r>
              <a:rPr lang="fi-FI" dirty="0"/>
              <a:t>Yleisesti </a:t>
            </a:r>
            <a:r>
              <a:rPr lang="fi-FI" dirty="0" err="1"/>
              <a:t>sosiaali</a:t>
            </a:r>
            <a:r>
              <a:rPr lang="fi-FI" dirty="0"/>
              <a:t>- ja terveyspalveluja käyttävien ihmisten kokemat haasteet. </a:t>
            </a:r>
          </a:p>
          <a:p>
            <a:r>
              <a:rPr lang="fi-FI" dirty="0"/>
              <a:t>Ammattilaisten kokemat haasteet</a:t>
            </a:r>
          </a:p>
          <a:p>
            <a:endParaRPr lang="fi-FI" dirty="0"/>
          </a:p>
          <a:p>
            <a:pPr marL="0" indent="0">
              <a:buNone/>
            </a:pPr>
            <a:endParaRPr lang="fi-FI" dirty="0"/>
          </a:p>
        </p:txBody>
      </p:sp>
    </p:spTree>
    <p:extLst>
      <p:ext uri="{BB962C8B-B14F-4D97-AF65-F5344CB8AC3E}">
        <p14:creationId xmlns:p14="http://schemas.microsoft.com/office/powerpoint/2010/main" val="29753989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HAE TUTKIMUKSIA</a:t>
            </a:r>
          </a:p>
        </p:txBody>
      </p:sp>
      <p:sp>
        <p:nvSpPr>
          <p:cNvPr id="3" name="Sisällön paikkamerkki 2"/>
          <p:cNvSpPr>
            <a:spLocks noGrp="1"/>
          </p:cNvSpPr>
          <p:nvPr>
            <p:ph idx="1"/>
          </p:nvPr>
        </p:nvSpPr>
        <p:spPr/>
        <p:txBody>
          <a:bodyPr/>
          <a:lstStyle/>
          <a:p>
            <a:r>
              <a:rPr lang="en-US" dirty="0"/>
              <a:t>Hospital passport</a:t>
            </a:r>
          </a:p>
          <a:p>
            <a:r>
              <a:rPr lang="en-US" dirty="0"/>
              <a:t>Health passport </a:t>
            </a:r>
          </a:p>
          <a:p>
            <a:r>
              <a:rPr lang="sv-SE" dirty="0">
                <a:latin typeface="Arial" panose="020B0604020202020204" pitchFamily="34" charset="0"/>
              </a:rPr>
              <a:t>intellektuell funktionsnedsättning </a:t>
            </a:r>
          </a:p>
          <a:p>
            <a:r>
              <a:rPr lang="sv-SE" dirty="0" err="1">
                <a:latin typeface="Arial" panose="020B0604020202020204" pitchFamily="34" charset="0"/>
              </a:rPr>
              <a:t>Käytettäviä</a:t>
            </a:r>
            <a:r>
              <a:rPr lang="sv-SE" dirty="0">
                <a:latin typeface="Arial" panose="020B0604020202020204" pitchFamily="34" charset="0"/>
              </a:rPr>
              <a:t> </a:t>
            </a:r>
            <a:r>
              <a:rPr lang="sv-SE" dirty="0" err="1">
                <a:latin typeface="Arial" panose="020B0604020202020204" pitchFamily="34" charset="0"/>
              </a:rPr>
              <a:t>hakukoneita</a:t>
            </a:r>
            <a:r>
              <a:rPr lang="sv-SE" dirty="0">
                <a:latin typeface="Arial" panose="020B0604020202020204" pitchFamily="34" charset="0"/>
              </a:rPr>
              <a:t>: </a:t>
            </a:r>
            <a:r>
              <a:rPr lang="sv-SE" dirty="0" err="1"/>
              <a:t>PubMed</a:t>
            </a:r>
            <a:r>
              <a:rPr lang="sv-SE" dirty="0"/>
              <a:t>, </a:t>
            </a:r>
            <a:r>
              <a:rPr lang="sv-SE" dirty="0" err="1"/>
              <a:t>Cinahl</a:t>
            </a:r>
            <a:r>
              <a:rPr lang="sv-SE" dirty="0"/>
              <a:t> ja </a:t>
            </a:r>
            <a:r>
              <a:rPr lang="sv-SE" dirty="0" err="1"/>
              <a:t>PsycInfo</a:t>
            </a:r>
            <a:r>
              <a:rPr lang="sv-SE" dirty="0"/>
              <a:t>. </a:t>
            </a:r>
            <a:endParaRPr lang="fi-FI" dirty="0"/>
          </a:p>
        </p:txBody>
      </p:sp>
    </p:spTree>
    <p:extLst>
      <p:ext uri="{BB962C8B-B14F-4D97-AF65-F5344CB8AC3E}">
        <p14:creationId xmlns:p14="http://schemas.microsoft.com/office/powerpoint/2010/main" val="3602741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br>
              <a:rPr lang="fi-FI" dirty="0"/>
            </a:br>
            <a:r>
              <a:rPr lang="fi-FI" dirty="0"/>
              <a:t>TUTKIMUKSET JA KEHITYSVAMMAISET SOSIAALI- JA TERVEYSPALVELUJEN KÄYTTÄJINÄ </a:t>
            </a:r>
            <a:br>
              <a:rPr lang="fi-FI" dirty="0"/>
            </a:br>
            <a:endParaRPr lang="fi-FI" dirty="0"/>
          </a:p>
        </p:txBody>
      </p:sp>
      <p:sp>
        <p:nvSpPr>
          <p:cNvPr id="3" name="Sisällön paikkamerkki 2"/>
          <p:cNvSpPr>
            <a:spLocks noGrp="1"/>
          </p:cNvSpPr>
          <p:nvPr>
            <p:ph idx="1"/>
          </p:nvPr>
        </p:nvSpPr>
        <p:spPr/>
        <p:txBody>
          <a:bodyPr>
            <a:normAutofit/>
          </a:bodyPr>
          <a:lstStyle/>
          <a:p>
            <a:endParaRPr lang="fi-FI" dirty="0"/>
          </a:p>
          <a:p>
            <a:r>
              <a:rPr lang="sv-SE" dirty="0" err="1"/>
              <a:t>Kehitysvammaisten</a:t>
            </a:r>
            <a:r>
              <a:rPr lang="sv-SE" dirty="0"/>
              <a:t> </a:t>
            </a:r>
            <a:r>
              <a:rPr lang="sv-SE" dirty="0" err="1"/>
              <a:t>henkilöiden</a:t>
            </a:r>
            <a:r>
              <a:rPr lang="sv-SE" dirty="0"/>
              <a:t> </a:t>
            </a:r>
            <a:r>
              <a:rPr lang="sv-SE" b="1" dirty="0" err="1"/>
              <a:t>tiedolliset</a:t>
            </a:r>
            <a:r>
              <a:rPr lang="sv-SE" b="1" dirty="0"/>
              <a:t> </a:t>
            </a:r>
            <a:r>
              <a:rPr lang="sv-SE" b="1" dirty="0" err="1"/>
              <a:t>puutteet</a:t>
            </a:r>
            <a:r>
              <a:rPr lang="sv-SE" b="1" dirty="0"/>
              <a:t> </a:t>
            </a:r>
            <a:r>
              <a:rPr lang="sv-SE" b="1" dirty="0" err="1"/>
              <a:t>omasta</a:t>
            </a:r>
            <a:r>
              <a:rPr lang="sv-SE" b="1" dirty="0"/>
              <a:t> </a:t>
            </a:r>
            <a:r>
              <a:rPr lang="sv-SE" b="1" dirty="0" err="1"/>
              <a:t>hyvinvoinnista</a:t>
            </a:r>
            <a:r>
              <a:rPr lang="sv-SE" b="1" dirty="0"/>
              <a:t>, </a:t>
            </a:r>
            <a:r>
              <a:rPr lang="sv-SE" b="1" dirty="0" err="1"/>
              <a:t>terveydestä</a:t>
            </a:r>
            <a:r>
              <a:rPr lang="sv-SE" b="1" dirty="0"/>
              <a:t> </a:t>
            </a:r>
            <a:r>
              <a:rPr lang="sv-SE" dirty="0" err="1"/>
              <a:t>aiheuttavat</a:t>
            </a:r>
            <a:r>
              <a:rPr lang="sv-SE" dirty="0"/>
              <a:t> </a:t>
            </a:r>
            <a:r>
              <a:rPr lang="sv-SE" dirty="0" err="1"/>
              <a:t>kehitysvammaisille</a:t>
            </a:r>
            <a:r>
              <a:rPr lang="sv-SE" dirty="0"/>
              <a:t> </a:t>
            </a:r>
            <a:r>
              <a:rPr lang="sv-SE" dirty="0" err="1"/>
              <a:t>henkilöille</a:t>
            </a:r>
            <a:r>
              <a:rPr lang="sv-SE" dirty="0"/>
              <a:t> </a:t>
            </a:r>
            <a:r>
              <a:rPr lang="sv-SE" dirty="0" err="1"/>
              <a:t>haasteita</a:t>
            </a:r>
            <a:r>
              <a:rPr lang="sv-SE" dirty="0"/>
              <a:t>, </a:t>
            </a:r>
            <a:r>
              <a:rPr lang="sv-SE" dirty="0" err="1"/>
              <a:t>ongelmia</a:t>
            </a:r>
            <a:r>
              <a:rPr lang="sv-SE" dirty="0"/>
              <a:t> </a:t>
            </a:r>
            <a:r>
              <a:rPr lang="sv-SE" dirty="0" err="1"/>
              <a:t>nauttia</a:t>
            </a:r>
            <a:r>
              <a:rPr lang="sv-SE" dirty="0"/>
              <a:t> </a:t>
            </a:r>
            <a:r>
              <a:rPr lang="sv-SE" dirty="0" err="1"/>
              <a:t>itsemääräämisoikeudesta</a:t>
            </a:r>
            <a:r>
              <a:rPr lang="sv-SE" dirty="0"/>
              <a:t>  ja </a:t>
            </a:r>
            <a:r>
              <a:rPr lang="sv-SE" dirty="0" err="1"/>
              <a:t>tehdä</a:t>
            </a:r>
            <a:r>
              <a:rPr lang="sv-SE" dirty="0"/>
              <a:t> </a:t>
            </a:r>
            <a:r>
              <a:rPr lang="sv-SE" dirty="0" err="1"/>
              <a:t>itsenäisiä</a:t>
            </a:r>
            <a:r>
              <a:rPr lang="sv-SE" dirty="0"/>
              <a:t> </a:t>
            </a:r>
            <a:r>
              <a:rPr lang="sv-SE" dirty="0" err="1"/>
              <a:t>hoitopäätöksiä</a:t>
            </a:r>
            <a:r>
              <a:rPr lang="sv-SE" dirty="0"/>
              <a:t>.</a:t>
            </a:r>
          </a:p>
          <a:p>
            <a:r>
              <a:rPr lang="sv-SE" b="1" dirty="0" err="1"/>
              <a:t>Aikapula</a:t>
            </a:r>
            <a:r>
              <a:rPr lang="sv-SE" dirty="0"/>
              <a:t> </a:t>
            </a:r>
            <a:r>
              <a:rPr lang="sv-SE" dirty="0" err="1"/>
              <a:t>vaikuttaa</a:t>
            </a:r>
            <a:r>
              <a:rPr lang="sv-SE" dirty="0"/>
              <a:t> </a:t>
            </a:r>
            <a:r>
              <a:rPr lang="sv-SE" dirty="0" err="1"/>
              <a:t>negatiivisesti</a:t>
            </a:r>
            <a:r>
              <a:rPr lang="sv-SE" dirty="0"/>
              <a:t> </a:t>
            </a:r>
            <a:r>
              <a:rPr lang="sv-SE" dirty="0" err="1"/>
              <a:t>hoitosuhteeseen</a:t>
            </a:r>
            <a:r>
              <a:rPr lang="sv-SE" dirty="0"/>
              <a:t> ja </a:t>
            </a:r>
            <a:r>
              <a:rPr lang="sv-SE" dirty="0" err="1"/>
              <a:t>heikentää</a:t>
            </a:r>
            <a:r>
              <a:rPr lang="sv-SE" dirty="0"/>
              <a:t> </a:t>
            </a:r>
            <a:r>
              <a:rPr lang="sv-SE" dirty="0" err="1"/>
              <a:t>itsemääräämisoikeuden</a:t>
            </a:r>
            <a:r>
              <a:rPr lang="sv-SE" dirty="0"/>
              <a:t> </a:t>
            </a:r>
            <a:r>
              <a:rPr lang="sv-SE" dirty="0" err="1"/>
              <a:t>toteutumista</a:t>
            </a:r>
            <a:r>
              <a:rPr lang="sv-SE" dirty="0"/>
              <a:t> ja </a:t>
            </a:r>
            <a:r>
              <a:rPr lang="sv-SE" dirty="0" err="1"/>
              <a:t>mahdollisuutta</a:t>
            </a:r>
            <a:r>
              <a:rPr lang="sv-SE" dirty="0"/>
              <a:t> </a:t>
            </a:r>
            <a:r>
              <a:rPr lang="sv-SE" dirty="0" err="1"/>
              <a:t>itsenäiseen</a:t>
            </a:r>
            <a:r>
              <a:rPr lang="sv-SE" dirty="0"/>
              <a:t> </a:t>
            </a:r>
            <a:r>
              <a:rPr lang="sv-SE" dirty="0" err="1"/>
              <a:t>päätöksen</a:t>
            </a:r>
            <a:r>
              <a:rPr lang="sv-SE" dirty="0"/>
              <a:t> </a:t>
            </a:r>
            <a:r>
              <a:rPr lang="sv-SE" dirty="0" err="1"/>
              <a:t>tekoon</a:t>
            </a:r>
            <a:r>
              <a:rPr lang="sv-SE" dirty="0"/>
              <a:t>.</a:t>
            </a:r>
          </a:p>
          <a:p>
            <a:endParaRPr lang="fi-FI" dirty="0"/>
          </a:p>
          <a:p>
            <a:pPr marL="0" indent="0">
              <a:buNone/>
            </a:pPr>
            <a:endParaRPr lang="fi-FI" dirty="0"/>
          </a:p>
        </p:txBody>
      </p:sp>
    </p:spTree>
    <p:extLst>
      <p:ext uri="{BB962C8B-B14F-4D97-AF65-F5344CB8AC3E}">
        <p14:creationId xmlns:p14="http://schemas.microsoft.com/office/powerpoint/2010/main" val="1159674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4000" dirty="0">
                <a:solidFill>
                  <a:prstClr val="black"/>
                </a:solidFill>
              </a:rPr>
              <a:t>TUTKIMUKSET, KEHITYSVAMMAISET SOSIAALI- JA TERVEYSPALVELUJEN KÄYTTÄJINÄ</a:t>
            </a:r>
            <a:endParaRPr lang="fi-FI" dirty="0"/>
          </a:p>
        </p:txBody>
      </p:sp>
      <p:sp>
        <p:nvSpPr>
          <p:cNvPr id="3" name="Sisällön paikkamerkki 2"/>
          <p:cNvSpPr>
            <a:spLocks noGrp="1"/>
          </p:cNvSpPr>
          <p:nvPr>
            <p:ph idx="1"/>
          </p:nvPr>
        </p:nvSpPr>
        <p:spPr/>
        <p:txBody>
          <a:bodyPr>
            <a:normAutofit fontScale="92500" lnSpcReduction="20000"/>
          </a:bodyPr>
          <a:lstStyle/>
          <a:p>
            <a:r>
              <a:rPr lang="sv-SE" dirty="0"/>
              <a:t>Hoitohenkilökunnan </a:t>
            </a:r>
            <a:r>
              <a:rPr lang="sv-SE" dirty="0" err="1"/>
              <a:t>tiedon</a:t>
            </a:r>
            <a:r>
              <a:rPr lang="sv-SE" dirty="0"/>
              <a:t> </a:t>
            </a:r>
            <a:r>
              <a:rPr lang="sv-SE" dirty="0" err="1"/>
              <a:t>puute</a:t>
            </a:r>
            <a:r>
              <a:rPr lang="sv-SE" dirty="0"/>
              <a:t>, </a:t>
            </a:r>
            <a:r>
              <a:rPr lang="sv-SE" dirty="0" err="1"/>
              <a:t>ennakkoluulot</a:t>
            </a:r>
            <a:r>
              <a:rPr lang="sv-SE"/>
              <a:t> ja </a:t>
            </a:r>
            <a:r>
              <a:rPr lang="sv-SE" dirty="0"/>
              <a:t>asenteet </a:t>
            </a:r>
            <a:r>
              <a:rPr lang="sv-SE" dirty="0" err="1"/>
              <a:t>kehitysvammaisia</a:t>
            </a:r>
            <a:r>
              <a:rPr lang="sv-SE" dirty="0"/>
              <a:t> </a:t>
            </a:r>
            <a:r>
              <a:rPr lang="sv-SE" dirty="0" err="1"/>
              <a:t>kohtaan</a:t>
            </a:r>
            <a:r>
              <a:rPr lang="sv-SE" dirty="0"/>
              <a:t> </a:t>
            </a:r>
            <a:r>
              <a:rPr lang="sv-SE" dirty="0" err="1"/>
              <a:t>heikensi</a:t>
            </a:r>
            <a:r>
              <a:rPr lang="sv-SE" dirty="0"/>
              <a:t> </a:t>
            </a:r>
            <a:r>
              <a:rPr lang="sv-SE" dirty="0" err="1"/>
              <a:t>kehitysvammaisten</a:t>
            </a:r>
            <a:r>
              <a:rPr lang="sv-SE" dirty="0"/>
              <a:t> </a:t>
            </a:r>
            <a:r>
              <a:rPr lang="sv-SE" dirty="0" err="1"/>
              <a:t>oman</a:t>
            </a:r>
            <a:r>
              <a:rPr lang="sv-SE" dirty="0"/>
              <a:t> </a:t>
            </a:r>
            <a:r>
              <a:rPr lang="sv-SE" dirty="0" err="1"/>
              <a:t>hoidon</a:t>
            </a:r>
            <a:r>
              <a:rPr lang="sv-SE" dirty="0"/>
              <a:t>  </a:t>
            </a:r>
            <a:r>
              <a:rPr lang="sv-SE" dirty="0" err="1"/>
              <a:t>osallisuuden</a:t>
            </a:r>
            <a:r>
              <a:rPr lang="sv-SE" dirty="0"/>
              <a:t> </a:t>
            </a:r>
            <a:r>
              <a:rPr lang="sv-SE" dirty="0" err="1"/>
              <a:t>toteutumista</a:t>
            </a:r>
            <a:r>
              <a:rPr lang="sv-SE" dirty="0"/>
              <a:t> ja </a:t>
            </a:r>
            <a:r>
              <a:rPr lang="sv-SE" dirty="0" err="1"/>
              <a:t>itsemmääräämisoikeutta</a:t>
            </a:r>
            <a:r>
              <a:rPr lang="sv-SE" dirty="0"/>
              <a:t>.</a:t>
            </a:r>
          </a:p>
          <a:p>
            <a:r>
              <a:rPr lang="sv-SE" dirty="0" err="1"/>
              <a:t>Hoitohenkilökunnalla</a:t>
            </a:r>
            <a:r>
              <a:rPr lang="sv-SE" dirty="0"/>
              <a:t> on </a:t>
            </a:r>
            <a:r>
              <a:rPr lang="sv-SE" dirty="0" err="1"/>
              <a:t>tiedon</a:t>
            </a:r>
            <a:r>
              <a:rPr lang="sv-SE" dirty="0"/>
              <a:t> ja </a:t>
            </a:r>
            <a:r>
              <a:rPr lang="sv-SE" dirty="0" err="1"/>
              <a:t>osaamisessa</a:t>
            </a:r>
            <a:r>
              <a:rPr lang="sv-SE" dirty="0"/>
              <a:t> </a:t>
            </a:r>
            <a:r>
              <a:rPr lang="sv-SE" dirty="0" err="1"/>
              <a:t>puutteita</a:t>
            </a:r>
            <a:r>
              <a:rPr lang="sv-SE" dirty="0"/>
              <a:t> </a:t>
            </a:r>
            <a:r>
              <a:rPr lang="sv-SE" dirty="0" err="1"/>
              <a:t>kehitysvammasta</a:t>
            </a:r>
            <a:r>
              <a:rPr lang="sv-SE" dirty="0"/>
              <a:t>. </a:t>
            </a:r>
            <a:r>
              <a:rPr lang="sv-SE" dirty="0" err="1"/>
              <a:t>Hyvän</a:t>
            </a:r>
            <a:r>
              <a:rPr lang="sv-SE" dirty="0"/>
              <a:t> </a:t>
            </a:r>
            <a:r>
              <a:rPr lang="sv-SE" dirty="0" err="1"/>
              <a:t>hoidon</a:t>
            </a:r>
            <a:r>
              <a:rPr lang="sv-SE" dirty="0"/>
              <a:t> </a:t>
            </a:r>
            <a:r>
              <a:rPr lang="sv-SE" dirty="0" err="1"/>
              <a:t>toteutumisen</a:t>
            </a:r>
            <a:r>
              <a:rPr lang="sv-SE" dirty="0"/>
              <a:t> </a:t>
            </a:r>
            <a:r>
              <a:rPr lang="sv-SE" dirty="0" err="1"/>
              <a:t>edellytyksenä</a:t>
            </a:r>
            <a:r>
              <a:rPr lang="sv-SE" dirty="0"/>
              <a:t> on, </a:t>
            </a:r>
            <a:r>
              <a:rPr lang="sv-SE" dirty="0" err="1"/>
              <a:t>että</a:t>
            </a:r>
            <a:r>
              <a:rPr lang="sv-SE" dirty="0"/>
              <a:t> </a:t>
            </a:r>
            <a:r>
              <a:rPr lang="sv-SE" dirty="0" err="1"/>
              <a:t>hoitaja</a:t>
            </a:r>
            <a:r>
              <a:rPr lang="sv-SE" dirty="0"/>
              <a:t> </a:t>
            </a:r>
            <a:r>
              <a:rPr lang="sv-SE" dirty="0" err="1"/>
              <a:t>näkee</a:t>
            </a:r>
            <a:r>
              <a:rPr lang="sv-SE" dirty="0"/>
              <a:t> </a:t>
            </a:r>
            <a:r>
              <a:rPr lang="sv-SE" dirty="0" err="1"/>
              <a:t>ihmisen</a:t>
            </a:r>
            <a:r>
              <a:rPr lang="sv-SE" dirty="0"/>
              <a:t> </a:t>
            </a:r>
            <a:r>
              <a:rPr lang="sv-SE" dirty="0" err="1"/>
              <a:t>diagnoosin</a:t>
            </a:r>
            <a:r>
              <a:rPr lang="sv-SE" dirty="0"/>
              <a:t> </a:t>
            </a:r>
            <a:r>
              <a:rPr lang="sv-SE" dirty="0" err="1"/>
              <a:t>takaa</a:t>
            </a:r>
            <a:r>
              <a:rPr lang="sv-SE" dirty="0"/>
              <a:t> ja </a:t>
            </a:r>
            <a:r>
              <a:rPr lang="sv-SE" dirty="0" err="1"/>
              <a:t>käyttää</a:t>
            </a:r>
            <a:r>
              <a:rPr lang="sv-SE" dirty="0"/>
              <a:t> </a:t>
            </a:r>
            <a:r>
              <a:rPr lang="sv-SE" dirty="0" err="1"/>
              <a:t>yksilöllisiä</a:t>
            </a:r>
            <a:r>
              <a:rPr lang="sv-SE" dirty="0"/>
              <a:t> </a:t>
            </a:r>
            <a:r>
              <a:rPr lang="sv-SE" dirty="0" err="1"/>
              <a:t>toiminta</a:t>
            </a:r>
            <a:r>
              <a:rPr lang="sv-SE" dirty="0"/>
              <a:t> </a:t>
            </a:r>
            <a:r>
              <a:rPr lang="sv-SE" dirty="0" err="1"/>
              <a:t>strategioita</a:t>
            </a:r>
            <a:r>
              <a:rPr lang="sv-SE" dirty="0"/>
              <a:t> </a:t>
            </a:r>
            <a:r>
              <a:rPr lang="sv-SE" dirty="0" err="1"/>
              <a:t>jotka</a:t>
            </a:r>
            <a:r>
              <a:rPr lang="sv-SE" dirty="0"/>
              <a:t> </a:t>
            </a:r>
            <a:r>
              <a:rPr lang="sv-SE" dirty="0" err="1"/>
              <a:t>ovat</a:t>
            </a:r>
            <a:r>
              <a:rPr lang="sv-SE" dirty="0"/>
              <a:t> </a:t>
            </a:r>
            <a:r>
              <a:rPr lang="sv-SE" dirty="0" err="1"/>
              <a:t>yksilötasolla</a:t>
            </a:r>
            <a:r>
              <a:rPr lang="sv-SE" dirty="0"/>
              <a:t> </a:t>
            </a:r>
            <a:r>
              <a:rPr lang="sv-SE" dirty="0" err="1"/>
              <a:t>toimivia</a:t>
            </a:r>
            <a:r>
              <a:rPr lang="sv-SE" dirty="0"/>
              <a:t>. </a:t>
            </a:r>
          </a:p>
          <a:p>
            <a:r>
              <a:rPr lang="sv-SE" dirty="0" err="1"/>
              <a:t>Ymmärtääkseen</a:t>
            </a:r>
            <a:r>
              <a:rPr lang="sv-SE" dirty="0"/>
              <a:t> </a:t>
            </a:r>
            <a:r>
              <a:rPr lang="sv-SE" dirty="0" err="1"/>
              <a:t>kehitysvammaisten</a:t>
            </a:r>
            <a:r>
              <a:rPr lang="sv-SE" dirty="0"/>
              <a:t> </a:t>
            </a:r>
            <a:r>
              <a:rPr lang="sv-SE" dirty="0" err="1"/>
              <a:t>henkilöiden</a:t>
            </a:r>
            <a:r>
              <a:rPr lang="sv-SE" dirty="0"/>
              <a:t> </a:t>
            </a:r>
            <a:r>
              <a:rPr lang="sv-SE" dirty="0" err="1"/>
              <a:t>tarpeita</a:t>
            </a:r>
            <a:r>
              <a:rPr lang="sv-SE" dirty="0"/>
              <a:t> </a:t>
            </a:r>
            <a:r>
              <a:rPr lang="sv-SE" dirty="0" err="1"/>
              <a:t>hoitohenkilöstön</a:t>
            </a:r>
            <a:r>
              <a:rPr lang="sv-SE" dirty="0"/>
              <a:t> on </a:t>
            </a:r>
            <a:r>
              <a:rPr lang="sv-SE" dirty="0" err="1"/>
              <a:t>hallittava</a:t>
            </a:r>
            <a:r>
              <a:rPr lang="sv-SE" dirty="0"/>
              <a:t> </a:t>
            </a:r>
            <a:r>
              <a:rPr lang="sv-SE" dirty="0" err="1"/>
              <a:t>useita</a:t>
            </a:r>
            <a:r>
              <a:rPr lang="sv-SE" dirty="0"/>
              <a:t> </a:t>
            </a:r>
            <a:r>
              <a:rPr lang="sv-SE" dirty="0" err="1"/>
              <a:t>kommunikaatio</a:t>
            </a:r>
            <a:r>
              <a:rPr lang="sv-SE" dirty="0"/>
              <a:t> </a:t>
            </a:r>
            <a:r>
              <a:rPr lang="sv-SE" dirty="0" err="1"/>
              <a:t>tapoja</a:t>
            </a:r>
            <a:r>
              <a:rPr lang="sv-SE" dirty="0"/>
              <a:t>/</a:t>
            </a:r>
            <a:r>
              <a:rPr lang="sv-SE" dirty="0" err="1"/>
              <a:t>menetelmiä</a:t>
            </a:r>
            <a:r>
              <a:rPr lang="sv-SE" dirty="0"/>
              <a:t>. </a:t>
            </a:r>
          </a:p>
          <a:p>
            <a:r>
              <a:rPr lang="sv-SE" dirty="0" err="1"/>
              <a:t>Hoitohenkilökunta</a:t>
            </a:r>
            <a:r>
              <a:rPr lang="sv-SE" dirty="0"/>
              <a:t> </a:t>
            </a:r>
            <a:r>
              <a:rPr lang="sv-SE" dirty="0" err="1"/>
              <a:t>kokee</a:t>
            </a:r>
            <a:r>
              <a:rPr lang="sv-SE" dirty="0"/>
              <a:t> </a:t>
            </a:r>
            <a:r>
              <a:rPr lang="sv-SE" dirty="0" err="1"/>
              <a:t>ristiriitaa</a:t>
            </a:r>
            <a:r>
              <a:rPr lang="sv-SE" dirty="0"/>
              <a:t> </a:t>
            </a:r>
            <a:r>
              <a:rPr lang="sv-SE" dirty="0" err="1"/>
              <a:t>hoitamisen</a:t>
            </a:r>
            <a:r>
              <a:rPr lang="sv-SE" dirty="0"/>
              <a:t> ja </a:t>
            </a:r>
            <a:r>
              <a:rPr lang="sv-SE" dirty="0" err="1"/>
              <a:t>itsemääräämisoikeuden</a:t>
            </a:r>
            <a:r>
              <a:rPr lang="sv-SE" dirty="0"/>
              <a:t> </a:t>
            </a:r>
            <a:r>
              <a:rPr lang="sv-SE" dirty="0" err="1"/>
              <a:t>välillä</a:t>
            </a:r>
            <a:r>
              <a:rPr lang="sv-SE" dirty="0"/>
              <a:t>.</a:t>
            </a:r>
          </a:p>
          <a:p>
            <a:r>
              <a:rPr lang="fi-FI" dirty="0"/>
              <a:t>Sairaalapassien moninainen kirjo heikensi passin käytettävyyttä. </a:t>
            </a:r>
          </a:p>
        </p:txBody>
      </p:sp>
    </p:spTree>
    <p:extLst>
      <p:ext uri="{BB962C8B-B14F-4D97-AF65-F5344CB8AC3E}">
        <p14:creationId xmlns:p14="http://schemas.microsoft.com/office/powerpoint/2010/main" val="1757693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Sairaalapassin tärkeys</a:t>
            </a:r>
            <a:br>
              <a:rPr lang="fi-FI" dirty="0"/>
            </a:br>
            <a:r>
              <a:rPr lang="fi-FI" dirty="0"/>
              <a:t>4 min englanninkielinen </a:t>
            </a:r>
            <a:r>
              <a:rPr lang="fi-FI" dirty="0" err="1"/>
              <a:t>videoklippi</a:t>
            </a:r>
            <a:endParaRPr lang="fi-FI" dirty="0"/>
          </a:p>
        </p:txBody>
      </p:sp>
      <p:sp>
        <p:nvSpPr>
          <p:cNvPr id="3" name="Sisällön paikkamerkki 2"/>
          <p:cNvSpPr>
            <a:spLocks noGrp="1"/>
          </p:cNvSpPr>
          <p:nvPr>
            <p:ph idx="1"/>
          </p:nvPr>
        </p:nvSpPr>
        <p:spPr/>
        <p:txBody>
          <a:bodyPr/>
          <a:lstStyle/>
          <a:p>
            <a:endParaRPr lang="fi-FI" dirty="0"/>
          </a:p>
          <a:p>
            <a:endParaRPr lang="fi-FI" dirty="0"/>
          </a:p>
          <a:p>
            <a:r>
              <a:rPr lang="fi-FI" sz="4000" dirty="0"/>
              <a:t>https://youtu.be/jhN-EyMJWg4</a:t>
            </a:r>
          </a:p>
          <a:p>
            <a:pPr marL="0" indent="0">
              <a:buNone/>
            </a:pPr>
            <a:endParaRPr lang="fi-FI" dirty="0"/>
          </a:p>
        </p:txBody>
      </p:sp>
    </p:spTree>
    <p:extLst>
      <p:ext uri="{BB962C8B-B14F-4D97-AF65-F5344CB8AC3E}">
        <p14:creationId xmlns:p14="http://schemas.microsoft.com/office/powerpoint/2010/main" val="2956312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TÄRKEITÄ OVAT</a:t>
            </a:r>
          </a:p>
        </p:txBody>
      </p:sp>
      <p:sp>
        <p:nvSpPr>
          <p:cNvPr id="3" name="Sisällön paikkamerkki 2"/>
          <p:cNvSpPr>
            <a:spLocks noGrp="1"/>
          </p:cNvSpPr>
          <p:nvPr>
            <p:ph idx="1"/>
          </p:nvPr>
        </p:nvSpPr>
        <p:spPr/>
        <p:txBody>
          <a:bodyPr/>
          <a:lstStyle/>
          <a:p>
            <a:r>
              <a:rPr lang="fi-FI" dirty="0">
                <a:latin typeface="Arial" panose="020B0604020202020204" pitchFamily="34" charset="0"/>
                <a:cs typeface="Arial" panose="020B0604020202020204" pitchFamily="34" charset="0"/>
              </a:rPr>
              <a:t>PERUSTUSLAKI</a:t>
            </a:r>
          </a:p>
          <a:p>
            <a:r>
              <a:rPr lang="fi-FI" dirty="0">
                <a:latin typeface="Arial" panose="020B0604020202020204" pitchFamily="34" charset="0"/>
                <a:cs typeface="Arial" panose="020B0604020202020204" pitchFamily="34" charset="0"/>
              </a:rPr>
              <a:t>YK:n yleissopimus vammaisten henkilöiden oikeuksista</a:t>
            </a:r>
          </a:p>
          <a:p>
            <a:r>
              <a:rPr lang="fi-FI" dirty="0">
                <a:latin typeface="Arial" panose="020B0604020202020204" pitchFamily="34" charset="0"/>
                <a:cs typeface="Arial" panose="020B0604020202020204" pitchFamily="34" charset="0"/>
              </a:rPr>
              <a:t>Kestävä kehityksen agenda 2030</a:t>
            </a:r>
          </a:p>
          <a:p>
            <a:r>
              <a:rPr lang="fi-FI" dirty="0"/>
              <a:t>Asiakas- ja potilasturvallisuusstrategia ja toimeenpanosuunnitelma, STM</a:t>
            </a:r>
            <a:endParaRPr lang="fi-FI" dirty="0">
              <a:latin typeface="Arial" panose="020B0604020202020204" pitchFamily="34" charset="0"/>
              <a:cs typeface="Arial" panose="020B0604020202020204" pitchFamily="34" charset="0"/>
            </a:endParaRPr>
          </a:p>
          <a:p>
            <a:pPr marL="0" indent="0">
              <a:buNone/>
            </a:pPr>
            <a:r>
              <a:rPr lang="fi-FI" dirty="0">
                <a:latin typeface="Arial" panose="020B0604020202020204" pitchFamily="34" charset="0"/>
                <a:cs typeface="Arial" panose="020B0604020202020204" pitchFamily="34" charset="0"/>
              </a:rPr>
              <a:t> </a:t>
            </a:r>
          </a:p>
          <a:p>
            <a:endParaRPr lang="fi-FI" dirty="0">
              <a:latin typeface="Arial" panose="020B0604020202020204" pitchFamily="34" charset="0"/>
              <a:cs typeface="Arial" panose="020B0604020202020204" pitchFamily="34" charset="0"/>
            </a:endParaRPr>
          </a:p>
          <a:p>
            <a:endParaRPr lang="fi-FI"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303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latin typeface="Times New Roman" panose="02020603050405020304" pitchFamily="18" charset="0"/>
              </a:rPr>
              <a:t>Yleissopimus vammaisten</a:t>
            </a:r>
            <a:br>
              <a:rPr lang="fi-FI" b="1" dirty="0"/>
            </a:br>
            <a:r>
              <a:rPr lang="fi-FI" b="1" dirty="0">
                <a:latin typeface="Times New Roman" panose="02020603050405020304" pitchFamily="18" charset="0"/>
              </a:rPr>
              <a:t>henkilöiden oikeuksista</a:t>
            </a:r>
            <a:endParaRPr lang="fi-FI" dirty="0"/>
          </a:p>
        </p:txBody>
      </p:sp>
      <p:sp>
        <p:nvSpPr>
          <p:cNvPr id="3" name="Sisällön paikkamerkki 2"/>
          <p:cNvSpPr>
            <a:spLocks noGrp="1"/>
          </p:cNvSpPr>
          <p:nvPr>
            <p:ph idx="1"/>
          </p:nvPr>
        </p:nvSpPr>
        <p:spPr/>
        <p:txBody>
          <a:bodyPr/>
          <a:lstStyle/>
          <a:p>
            <a:r>
              <a:rPr lang="fi-FI" b="1" dirty="0">
                <a:latin typeface="Times New Roman" panose="02020603050405020304" pitchFamily="18" charset="0"/>
              </a:rPr>
              <a:t>S</a:t>
            </a:r>
            <a:r>
              <a:rPr lang="fi-FI" b="1" dirty="0">
                <a:effectLst/>
                <a:latin typeface="Times New Roman" panose="02020603050405020304" pitchFamily="18" charset="0"/>
              </a:rPr>
              <a:t>aavutettavuus</a:t>
            </a:r>
            <a:r>
              <a:rPr lang="fi-FI" dirty="0">
                <a:effectLst/>
                <a:latin typeface="Times New Roman" panose="02020603050405020304" pitchFamily="18" charset="0"/>
              </a:rPr>
              <a:t> on</a:t>
            </a:r>
            <a:r>
              <a:rPr lang="fi-FI" dirty="0"/>
              <a:t> </a:t>
            </a:r>
            <a:r>
              <a:rPr lang="fi-FI" dirty="0">
                <a:effectLst/>
                <a:latin typeface="Times New Roman" panose="02020603050405020304" pitchFamily="18" charset="0"/>
              </a:rPr>
              <a:t>tärkeää fyysisessä, sosiaalisessa, taloudellisessa ja kulttuurisessa ympäristössä, </a:t>
            </a:r>
            <a:r>
              <a:rPr lang="fi-FI" b="1" u="sng" dirty="0">
                <a:effectLst/>
                <a:latin typeface="Times New Roman" panose="02020603050405020304" pitchFamily="18" charset="0"/>
              </a:rPr>
              <a:t>terveydenhuollossa</a:t>
            </a:r>
            <a:r>
              <a:rPr lang="fi-FI" dirty="0">
                <a:effectLst/>
                <a:latin typeface="Times New Roman" panose="02020603050405020304" pitchFamily="18" charset="0"/>
              </a:rPr>
              <a:t> ja koulutuksessa sekä </a:t>
            </a:r>
            <a:r>
              <a:rPr lang="fi-FI" b="1" dirty="0">
                <a:effectLst/>
                <a:latin typeface="Times New Roman" panose="02020603050405020304" pitchFamily="18" charset="0"/>
              </a:rPr>
              <a:t>tiedottamisessa ja viestinnässä</a:t>
            </a:r>
            <a:r>
              <a:rPr lang="fi-FI" dirty="0">
                <a:effectLst/>
                <a:latin typeface="Times New Roman" panose="02020603050405020304" pitchFamily="18" charset="0"/>
              </a:rPr>
              <a:t>, jotta vammaiset</a:t>
            </a:r>
            <a:r>
              <a:rPr lang="fi-FI" dirty="0"/>
              <a:t> </a:t>
            </a:r>
            <a:r>
              <a:rPr lang="fi-FI" dirty="0">
                <a:effectLst/>
                <a:latin typeface="Times New Roman" panose="02020603050405020304" pitchFamily="18" charset="0"/>
              </a:rPr>
              <a:t>henkilöt voisivat täysimääräisesti nauttia kaikista ihmisoikeuksista ja perusvapauksista;</a:t>
            </a:r>
          </a:p>
          <a:p>
            <a:endParaRPr lang="fi-FI" dirty="0">
              <a:effectLst/>
              <a:latin typeface="Times New Roman" panose="02020603050405020304" pitchFamily="18" charset="0"/>
            </a:endParaRPr>
          </a:p>
          <a:p>
            <a:endParaRPr lang="fi-FI" dirty="0"/>
          </a:p>
        </p:txBody>
      </p:sp>
    </p:spTree>
    <p:extLst>
      <p:ext uri="{BB962C8B-B14F-4D97-AF65-F5344CB8AC3E}">
        <p14:creationId xmlns:p14="http://schemas.microsoft.com/office/powerpoint/2010/main" val="2858684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effectLst/>
                <a:latin typeface="Times New Roman" panose="02020603050405020304" pitchFamily="18" charset="0"/>
              </a:rPr>
              <a:t>25. Artikla</a:t>
            </a:r>
            <a:r>
              <a:rPr lang="fi-FI" dirty="0"/>
              <a:t> </a:t>
            </a:r>
            <a:r>
              <a:rPr lang="fi-FI" dirty="0">
                <a:effectLst/>
                <a:latin typeface="Times New Roman" panose="02020603050405020304" pitchFamily="18" charset="0"/>
              </a:rPr>
              <a:t>TERVEYS</a:t>
            </a:r>
            <a:endParaRPr lang="fi-FI" dirty="0"/>
          </a:p>
        </p:txBody>
      </p:sp>
      <p:sp>
        <p:nvSpPr>
          <p:cNvPr id="3" name="Sisällön paikkamerkki 2"/>
          <p:cNvSpPr>
            <a:spLocks noGrp="1"/>
          </p:cNvSpPr>
          <p:nvPr>
            <p:ph idx="1"/>
          </p:nvPr>
        </p:nvSpPr>
        <p:spPr/>
        <p:txBody>
          <a:bodyPr/>
          <a:lstStyle/>
          <a:p>
            <a:r>
              <a:rPr lang="fi-FI" dirty="0">
                <a:effectLst/>
                <a:latin typeface="Times New Roman" panose="02020603050405020304" pitchFamily="18" charset="0"/>
              </a:rPr>
              <a:t>Sopimuspuolet tunnustavat, että vammaisilla</a:t>
            </a:r>
            <a:r>
              <a:rPr lang="fi-FI" dirty="0"/>
              <a:t> </a:t>
            </a:r>
            <a:r>
              <a:rPr lang="fi-FI" dirty="0">
                <a:effectLst/>
                <a:latin typeface="Times New Roman" panose="02020603050405020304" pitchFamily="18" charset="0"/>
              </a:rPr>
              <a:t>henkilöillä on oikeus parhaaseen mahdolliseen terveyden tasoon ilman syrjintää vammaisuuden perusteella. </a:t>
            </a:r>
          </a:p>
        </p:txBody>
      </p:sp>
    </p:spTree>
    <p:extLst>
      <p:ext uri="{BB962C8B-B14F-4D97-AF65-F5344CB8AC3E}">
        <p14:creationId xmlns:p14="http://schemas.microsoft.com/office/powerpoint/2010/main" val="2524017792"/>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1788</TotalTime>
  <Words>1048</Words>
  <Application>Microsoft Office PowerPoint</Application>
  <PresentationFormat>Laajakuva</PresentationFormat>
  <Paragraphs>136</Paragraphs>
  <Slides>30</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30</vt:i4>
      </vt:variant>
    </vt:vector>
  </HeadingPairs>
  <TitlesOfParts>
    <vt:vector size="35" baseType="lpstr">
      <vt:lpstr>Arial</vt:lpstr>
      <vt:lpstr>Calibri</vt:lpstr>
      <vt:lpstr>Calibri Light</vt:lpstr>
      <vt:lpstr>Times New Roman</vt:lpstr>
      <vt:lpstr>Office-teema</vt:lpstr>
      <vt:lpstr>SAIRAALAPASSI</vt:lpstr>
      <vt:lpstr>PowerPoint-esitys</vt:lpstr>
      <vt:lpstr>TÄSTÄ SE LÄHTI</vt:lpstr>
      <vt:lpstr> TUTKIMUKSET JA KEHITYSVAMMAISET SOSIAALI- JA TERVEYSPALVELUJEN KÄYTTÄJINÄ  </vt:lpstr>
      <vt:lpstr>TUTKIMUKSET, KEHITYSVAMMAISET SOSIAALI- JA TERVEYSPALVELUJEN KÄYTTÄJINÄ</vt:lpstr>
      <vt:lpstr>Sairaalapassin tärkeys 4 min englanninkielinen videoklippi</vt:lpstr>
      <vt:lpstr>TÄRKEITÄ OVAT</vt:lpstr>
      <vt:lpstr>Yleissopimus vammaisten henkilöiden oikeuksista</vt:lpstr>
      <vt:lpstr>25. Artikla TERVEYS</vt:lpstr>
      <vt:lpstr>TERVEYS</vt:lpstr>
      <vt:lpstr>SUOMEN KESTÄVÄN KEHITYKSEN TOIMIKUNTA, 2022-2030</vt:lpstr>
      <vt:lpstr>1.3 Hyvinvointi, terveys ja yhteiskunnallinen osallisuus</vt:lpstr>
      <vt:lpstr>VISIO</vt:lpstr>
      <vt:lpstr>VISIOTA KONKRETISOI</vt:lpstr>
      <vt:lpstr>NÄIN MUUTOS TAPAHTUU</vt:lpstr>
      <vt:lpstr>TULEVIA MUUTOKSIA</vt:lpstr>
      <vt:lpstr>HYVINVOINTIALUEET</vt:lpstr>
      <vt:lpstr> ASIAKAS- JA POTILASTURVALLISUUSSTRATEGIA JA TOIMEENPANOSUUNNITELMA </vt:lpstr>
      <vt:lpstr>SAIRAALAPASSI</vt:lpstr>
      <vt:lpstr>1 TIETOJA MINUSTA</vt:lpstr>
      <vt:lpstr>2 VUOROVAIKUTUS</vt:lpstr>
      <vt:lpstr>3 TERVEYDENTILA</vt:lpstr>
      <vt:lpstr>4 PÄIVITTÄISET TOIMINNOT JA MIELUISAT TEKEMISET</vt:lpstr>
      <vt:lpstr>5 TUTKIMUS- JA HOITOTILANTEET</vt:lpstr>
      <vt:lpstr>SAIRAALAPASSIN TÄYTTÖOHJE / VINKKIKORTIT</vt:lpstr>
      <vt:lpstr>TAUSTA</vt:lpstr>
      <vt:lpstr>SAIRAALAPASSI LÖYTYY TÄÄLTÄ </vt:lpstr>
      <vt:lpstr>JATKO</vt:lpstr>
      <vt:lpstr>Lähteitä</vt:lpstr>
      <vt:lpstr>HAE TUTKIMUKSIA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SAIRAALAPASSI</dc:title>
  <dc:creator>hilpi ahola</dc:creator>
  <cp:lastModifiedBy>Mia Johansson</cp:lastModifiedBy>
  <cp:revision>103</cp:revision>
  <dcterms:created xsi:type="dcterms:W3CDTF">2022-05-07T07:41:23Z</dcterms:created>
  <dcterms:modified xsi:type="dcterms:W3CDTF">2022-05-11T06:56:36Z</dcterms:modified>
</cp:coreProperties>
</file>