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09" r:id="rId3"/>
    <p:sldId id="412" r:id="rId4"/>
    <p:sldId id="413" r:id="rId5"/>
    <p:sldId id="410" r:id="rId6"/>
    <p:sldId id="411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4259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1FBE0E-9C04-42CD-B6F3-8FE50A29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ED36-AFA1-48CC-89C4-A7D6FD24B4F3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E2CDA4-222F-4A7C-9B76-18AAEDA3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E71510-9554-4FD6-959B-2370D7CB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24A54-D412-45B8-99DE-B68E6BAC405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142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71600" y="1600200"/>
            <a:ext cx="7715200" cy="452596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EAC2E-1BC6-479C-8F52-92BD62EC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D92A-D11E-4104-B975-4FC074168077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630191-B0D6-4C03-8016-AA56F7B6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9187F9-204D-4D6D-A84C-35351FF5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C64BF-76CA-4F4B-8BB8-7A7D4B4E8B5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591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7A3DA4-03FE-48DF-AF48-47EC55FC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F502-6C7C-4EFE-8639-9B614A9E64F6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7844E-D95B-4BA7-86A9-01C12DA4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A96774-F351-4657-9FD4-CCC9B148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583E0-E798-4A7D-8920-E372FFE0B7C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511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2C97EA-9AF0-4E95-BD4B-4DF8F5FF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0235-11C2-49EA-A6D4-C0E64567B721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A5DC4F-0036-4F31-9ABE-AB7D1107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D0037C-2F2E-46A4-954C-B4A9358D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14C4E-7369-4F0E-9822-BBE82C77F7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215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75656" y="4406900"/>
            <a:ext cx="7019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2906713"/>
            <a:ext cx="7019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0247E4-3044-4E2D-B35D-F0CCF4F4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7488-C1E4-49DB-A241-53982778698F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73D7BC-AE96-4448-88F0-0AE457D1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9CC19C-B40C-4FEB-8C19-EA1BBE0B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2EF52-2298-4626-A679-CE42EE8091E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02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24036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5D60DF3E-7CAA-4AF7-8182-04A961B8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CD54-E0CD-4844-ABE1-F82A41EE5843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4F145A1-C9BD-4055-8ADF-5254FEB9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A641D5DD-8C8C-473C-B813-40DE71EE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0AA5B-C6D4-481A-B179-EA4F5345990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4364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1535113"/>
            <a:ext cx="3384376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75656" y="2174875"/>
            <a:ext cx="33843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A172307E-26DE-48BC-A2AE-C3AF59C2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F57F-CB6F-48F0-B56F-0EB9B890F0DB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6FF83F1-05F8-400D-A361-0D006186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B642C367-A387-4622-BEC7-837018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F3724-1D9E-4A72-93BF-F07325495E0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96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473219F4-D3C3-444F-9EF3-91F4EF7F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FA8B-BA00-4366-A4C9-3D9FB6C17489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01CA1058-1A5E-49EA-BD8C-EB599256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2EA7947-3000-4635-96FD-5462F379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332D6-7DD8-41E6-84E8-2BDDB526B3C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055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56A84A27-9784-429D-8EDD-5425C339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D933-3885-432F-A12E-8E54EE629940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797801FF-7812-4C62-A870-5478F258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747E78C1-8092-4022-9504-ED6CADEE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E9180-71B1-41EC-9CF9-B349E00F550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4240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2493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71600" y="1435100"/>
            <a:ext cx="2493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5AEFD06-7091-4B57-B7CA-26F7B5C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B3F8-2BF5-4417-874A-7BD2F8B224B2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E73D543-C378-4A30-9D2E-E2757CB0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7AC4855-C866-4120-BD8F-1DBFABF0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601B8-C470-41F8-9B18-58DA4F08A34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6149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6E0FC27-32D3-4181-BEEB-41AE714ED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C1C3-420B-47C2-A9B6-BB913A5EC129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1DC183-5A99-428C-B44B-499FC9AD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9F6B9FD-E95F-439A-A81C-B6F50B74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74D9-A0D8-4BDB-A4F5-BC73AA04EC3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800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0D932610-C74A-4B90-A2AA-212604A6D0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FADDED8C-915B-47E4-8F27-7A94743E61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1DB543-D57E-4026-85E9-BDB6B0D85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619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4B8B41-DE19-44D5-817A-DD6595FE8A18}" type="datetimeFigureOut">
              <a:rPr lang="fi-FI"/>
              <a:pPr>
                <a:defRPr/>
              </a:pPr>
              <a:t>11.5.2022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BEF0E6-B365-4A95-9FAA-62A2C0741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D4B951-CF81-4D37-A3D9-7B04369D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1D4563C-3652-4B59-8932-16630C6F8DD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6799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kiliitto.fi/tuki-ja-neuvot/itsemaaraamisoikeus/tuettu-paatoksentek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kineuvonta@tukiliitto.fi" TargetMode="External"/><Relationship Id="rId2" Type="http://schemas.openxmlformats.org/officeDocument/2006/relationships/hyperlink" Target="https://www.tukiliitto.fi/tuki-ja-neuvo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kiliitto.fi/toiminta/tuki-ja-valmennus/osallisuu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>
            <a:extLst>
              <a:ext uri="{FF2B5EF4-FFF2-40B4-BE49-F238E27FC236}">
                <a16:creationId xmlns:a16="http://schemas.microsoft.com/office/drawing/2014/main" id="{6CA3CB86-9F8A-4BC3-A17B-439FF8F87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2130425"/>
            <a:ext cx="7415212" cy="1514475"/>
          </a:xfrm>
        </p:spPr>
        <p:txBody>
          <a:bodyPr/>
          <a:lstStyle/>
          <a:p>
            <a:r>
              <a:rPr lang="fi-FI" altLang="fi-FI" dirty="0"/>
              <a:t>MIELEN HYVINVOINTIA TUKEVAT OIKEUDET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A90440-FC91-4AAB-BBB8-306828914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Vammaispalvelujen asiantuntija 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Anne Saarinen 10.5.2022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Kehitysvammaisten Tukiliitto 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CCCD14-8DE4-497A-9619-D57EBFA73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896" y="-14560"/>
            <a:ext cx="7715200" cy="1143000"/>
          </a:xfrm>
        </p:spPr>
        <p:txBody>
          <a:bodyPr/>
          <a:lstStyle/>
          <a:p>
            <a:r>
              <a:rPr lang="fi-FI" dirty="0"/>
              <a:t>Tuettu päätöksenteko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FCA239-AD06-4D03-B888-2107B9D60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52352"/>
            <a:ext cx="8100392" cy="5184576"/>
          </a:xfrm>
        </p:spPr>
        <p:txBody>
          <a:bodyPr/>
          <a:lstStyle/>
          <a:p>
            <a:r>
              <a:rPr lang="fi-FI" sz="2400" dirty="0"/>
              <a:t>Perustuu YK:n vammaissopimuksen 12. artiklaan, jonka mukaisesti kaikki ihmiset ovat oikeudellisesti kelpoisia. </a:t>
            </a:r>
          </a:p>
          <a:p>
            <a:r>
              <a:rPr lang="fi-FI" sz="2400" dirty="0"/>
              <a:t>Kaikilla on oikeus tehdä oman tahdon ja mieltymysten mukaisia päätöksiä.</a:t>
            </a:r>
          </a:p>
          <a:p>
            <a:r>
              <a:rPr lang="fi-FI" sz="2400" dirty="0"/>
              <a:t>Tuettu päätöksenteko on toisen ihmisen antamaa tukea, jonka tavoitteena on auttaa ihmistä tekemään itse valintoja ja päätöksiä.</a:t>
            </a:r>
          </a:p>
          <a:p>
            <a:r>
              <a:rPr lang="fi-FI" sz="2400" dirty="0"/>
              <a:t>Tukea voi saada läheisiltä, yhteisöstä, osana eri palveluja tai (tulevaisuudessa) erillisenä vammaispalveluna elämän merkittäviin päätöstilanteisiin.</a:t>
            </a:r>
          </a:p>
          <a:p>
            <a:r>
              <a:rPr lang="fi-FI" sz="2400" dirty="0"/>
              <a:t>Lisätietoa: </a:t>
            </a:r>
            <a:r>
              <a:rPr lang="fi-FI" sz="2400" dirty="0">
                <a:hlinkClick r:id="rId2"/>
              </a:rPr>
              <a:t>https://www.tukiliitto.fi/tuki-ja-neuvot/itsemaaraamisoikeus/tuettu-paatoksenteko/</a:t>
            </a:r>
            <a:r>
              <a:rPr lang="fi-FI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81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3874F-4189-48D3-B3FA-05B63FDC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Henkilökohtainen apu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17E4DF-5B5C-4914-9E3F-8860DF80F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715200" cy="5472608"/>
          </a:xfrm>
        </p:spPr>
        <p:txBody>
          <a:bodyPr/>
          <a:lstStyle/>
          <a:p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Perustuu vammaispalvelulakiin</a:t>
            </a:r>
          </a:p>
          <a:p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Toisen ihmisen antamaa välttämätöntä apua tavanomaiseen elämään liittyvissä toimissa, jotka henkilö tekisi itse, mutta joista hän ei vamman tai sairauden vuoksi selviä.​</a:t>
            </a:r>
          </a:p>
          <a:p>
            <a:pPr marL="0" indent="0">
              <a:buNone/>
            </a:pPr>
            <a:endParaRPr lang="fi-FI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Henkilökohtaista apua voi saada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fi-FI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äivittäisiin toimiin,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työhön ja opiskeluun,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harrastuksiin,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yhteiskunnallinen osallistumiseen sekä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sosiaalisen vuorovaikutuksen ylläpitämiseen.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fi-FI" sz="24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4DE9926-0951-4680-93EB-5214B394A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926" y="2996952"/>
            <a:ext cx="2741290" cy="274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39DDEA-0EB2-482C-9880-C17CA94B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Kenelle henkilökohtaista apua?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61068F-90A9-40A7-913D-71E00FB1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5069160"/>
          </a:xfrm>
        </p:spPr>
        <p:txBody>
          <a:bodyPr/>
          <a:lstStyle/>
          <a:p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"Henkilökohtaista apua järjestettäessä vaikeavammaisena pidetään henkilöä, joka tarvitsee pitkäaikaisen tai etenevän vamman tai sairauden johdosta välttämättä ja toistuvasti toisen henkilön apua suoriutuakseen 1 momentissa tarkoitetuista toiminnoista eikä avun tarve johdu pääasiassa ikääntymiseen liittyvistä sairauksista ja toimintarajoitteista."  (</a:t>
            </a:r>
            <a:r>
              <a:rPr lang="fi-FI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VpL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8c)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Vamma tai pitkäaikainen sairaus + välttämätön toisen ihmisen avun tarve + tavalliset toimet </a:t>
            </a:r>
          </a:p>
          <a:p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Vammainen ihminen itse ilmaisee, mitä haluaa avustajan tuella tehdä – itsenäisen elämän mahdollistaja</a:t>
            </a:r>
          </a:p>
          <a:p>
            <a:r>
              <a:rPr lang="fi-FI" sz="2400" dirty="0">
                <a:solidFill>
                  <a:srgbClr val="000000"/>
                </a:solidFill>
              </a:rPr>
              <a:t>K</a:t>
            </a:r>
            <a:r>
              <a:rPr lang="fi-FI" sz="2400" b="0" i="0" dirty="0">
                <a:solidFill>
                  <a:srgbClr val="000000"/>
                </a:solidFill>
                <a:effectLst/>
              </a:rPr>
              <a:t>unnalla on velvollisuus järjestää henkilökohtaista apua, jos hakija täyttää avun saannille esitetyt kriteerit. Kunta ei voi kieltäytyä järjestämästä palvelua vedoten esimerkiksi kunnan rahatilanteeseen. 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9934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A2B8A9-5ED1-426C-94F0-EF91B2D1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143000"/>
          </a:xfrm>
        </p:spPr>
        <p:txBody>
          <a:bodyPr/>
          <a:lstStyle/>
          <a:p>
            <a:r>
              <a:rPr lang="fi-FI" dirty="0"/>
              <a:t>Kuljetuspalvelu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554630-442D-4AE1-8DB1-837433C11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980728"/>
            <a:ext cx="7920880" cy="4983162"/>
          </a:xfrm>
        </p:spPr>
        <p:txBody>
          <a:bodyPr/>
          <a:lstStyle/>
          <a:p>
            <a:r>
              <a:rPr lang="fi-FI" sz="2400" dirty="0"/>
              <a:t>Mahdollistaa yhdenvertaisen liikkumisen kohtuullisilla kustannuksilla.</a:t>
            </a:r>
          </a:p>
          <a:p>
            <a:r>
              <a:rPr lang="fi-FI" sz="2400" dirty="0"/>
              <a:t>Kuljetuspalveluja ja niihin liittyviä saattajapalveluja on myönnettävä vammaiselle henkilölle, jolla on erityisiä vaikeuksia liikkumisessa ja </a:t>
            </a:r>
            <a:r>
              <a:rPr lang="fi-FI" sz="2400" b="0" i="0" dirty="0">
                <a:solidFill>
                  <a:srgbClr val="303030"/>
                </a:solidFill>
                <a:effectLst/>
                <a:latin typeface="source sans pro" panose="020B0503030403020204" pitchFamily="34" charset="0"/>
              </a:rPr>
              <a:t>joka ei vammansa tai sairautensa vuoksi voi käyttää julkisia joukkoliikennevälineitä ilman kohtuuttoman suuria vaikeuksia.</a:t>
            </a:r>
          </a:p>
          <a:p>
            <a:r>
              <a:rPr lang="fi-FI" sz="2400" dirty="0">
                <a:solidFill>
                  <a:srgbClr val="303030"/>
                </a:solidFill>
                <a:latin typeface="source sans pro" panose="020B0503030403020204" pitchFamily="34" charset="0"/>
              </a:rPr>
              <a:t>Myös tiedollinen vamma tai esim. psyykkiset vaikeudet voivat oikeuttaa kuljetuspalveluun, ei vain liikuntakyky.</a:t>
            </a:r>
          </a:p>
          <a:p>
            <a:r>
              <a:rPr lang="fi-FI" sz="2400" b="0" i="0" dirty="0">
                <a:solidFill>
                  <a:srgbClr val="303030"/>
                </a:solidFill>
                <a:effectLst/>
                <a:latin typeface="source sans pro" panose="020B0503030403020204" pitchFamily="34" charset="0"/>
              </a:rPr>
              <a:t>Kuljetukset pitää järjestää sit</a:t>
            </a:r>
            <a:r>
              <a:rPr lang="fi-FI" sz="2400" dirty="0">
                <a:solidFill>
                  <a:srgbClr val="303030"/>
                </a:solidFill>
                <a:latin typeface="source sans pro" panose="020B0503030403020204" pitchFamily="34" charset="0"/>
              </a:rPr>
              <a:t>en, että vammainen henkilö tosiasiallisesti pystyy käyttämään niitä.</a:t>
            </a:r>
          </a:p>
          <a:p>
            <a:r>
              <a:rPr lang="fi-FI" sz="2400" dirty="0">
                <a:solidFill>
                  <a:srgbClr val="303030"/>
                </a:solidFill>
                <a:latin typeface="source sans pro" panose="020B0503030403020204" pitchFamily="34" charset="0"/>
              </a:rPr>
              <a:t>T</a:t>
            </a:r>
            <a:r>
              <a:rPr lang="fi-FI" sz="2400" b="0" i="0" dirty="0">
                <a:solidFill>
                  <a:srgbClr val="303030"/>
                </a:solidFill>
                <a:effectLst/>
                <a:latin typeface="source sans pro" panose="020B0503030403020204" pitchFamily="34" charset="0"/>
              </a:rPr>
              <a:t>yössä käymiseen, opiskeluun, asioimiseen, yhteiskunnallisen osallistumiseen, virkistykseen</a:t>
            </a:r>
            <a:r>
              <a:rPr lang="fi-FI" sz="2400" dirty="0">
                <a:solidFill>
                  <a:srgbClr val="303030"/>
                </a:solidFill>
                <a:latin typeface="source sans pro" panose="020B0503030403020204" pitchFamily="34" charset="0"/>
              </a:rPr>
              <a:t> </a:t>
            </a:r>
            <a:r>
              <a:rPr lang="fi-FI" sz="2400" b="0" i="0" dirty="0">
                <a:solidFill>
                  <a:srgbClr val="303030"/>
                </a:solidFill>
                <a:effectLst/>
                <a:latin typeface="source sans pro" panose="020B0503030403020204" pitchFamily="34" charset="0"/>
              </a:rPr>
              <a:t>tai muuhun sellaiseen syyhyn.</a:t>
            </a:r>
          </a:p>
          <a:p>
            <a:pPr marL="0" indent="0" algn="l">
              <a:buNone/>
            </a:pPr>
            <a:endParaRPr lang="fi-FI" sz="1400" b="0" i="0" dirty="0">
              <a:solidFill>
                <a:srgbClr val="303030"/>
              </a:solidFill>
              <a:effectLst/>
              <a:latin typeface="source sans pro" panose="020B0503030403020204" pitchFamily="34" charset="0"/>
            </a:endParaRPr>
          </a:p>
          <a:p>
            <a:endParaRPr lang="fi-FI" sz="2400" b="0" i="0" dirty="0">
              <a:solidFill>
                <a:srgbClr val="303030"/>
              </a:solidFill>
              <a:effectLst/>
              <a:latin typeface="source sans pro" panose="020B0503030403020204" pitchFamily="34" charset="0"/>
            </a:endParaRPr>
          </a:p>
          <a:p>
            <a:endParaRPr lang="fi-FI" sz="2400" dirty="0"/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5507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9D53FD-B536-4EDE-944C-61ABB26C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KIITOS!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7E1040F-832F-4FE4-BD4D-2C1ADC666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9923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224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0A5CCC-071D-40D9-B941-3EE08382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Tukiliiton oikeuksienvalvonta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B220FC-C9EF-4F63-9563-3341038D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040" y="1420721"/>
            <a:ext cx="7353759" cy="4525963"/>
          </a:xfrm>
        </p:spPr>
        <p:txBody>
          <a:bodyPr/>
          <a:lstStyle/>
          <a:p>
            <a:r>
              <a:rPr lang="fi-FI" sz="2400"/>
              <a:t>Lakimies Tanja Salisma, OTK</a:t>
            </a:r>
          </a:p>
          <a:p>
            <a:r>
              <a:rPr lang="fi-FI" sz="2400"/>
              <a:t>Vammaispalvelujen asiantuntija Anne Saarinen, HTM</a:t>
            </a:r>
            <a:endParaRPr lang="fi-FI" sz="2400">
              <a:cs typeface="Calibri"/>
            </a:endParaRPr>
          </a:p>
          <a:p>
            <a:r>
              <a:rPr lang="fi-FI" sz="2400"/>
              <a:t>Lakimies (</a:t>
            </a:r>
            <a:r>
              <a:rPr lang="fi-FI" sz="2400" err="1"/>
              <a:t>sij</a:t>
            </a:r>
            <a:r>
              <a:rPr lang="fi-FI" sz="2400"/>
              <a:t>.) Taina Kölhi, VTM, </a:t>
            </a:r>
            <a:r>
              <a:rPr lang="fi-FI" sz="2400" err="1"/>
              <a:t>Oik.yo</a:t>
            </a:r>
            <a:endParaRPr lang="fi-FI" sz="2400">
              <a:cs typeface="Calibri"/>
            </a:endParaRPr>
          </a:p>
          <a:p>
            <a:endParaRPr lang="fi-FI" sz="2400"/>
          </a:p>
          <a:p>
            <a:pPr marL="0" indent="0">
              <a:buNone/>
            </a:pPr>
            <a:r>
              <a:rPr lang="fi-FI" sz="2400"/>
              <a:t>Valtakunnallinen vaikuttamis- ja verkostotyö</a:t>
            </a:r>
            <a:br>
              <a:rPr lang="fi-FI" sz="2400"/>
            </a:br>
            <a:endParaRPr lang="fi-FI" sz="2400">
              <a:cs typeface="Calibri"/>
            </a:endParaRPr>
          </a:p>
          <a:p>
            <a:pPr marL="0" indent="0">
              <a:buNone/>
            </a:pPr>
            <a:r>
              <a:rPr lang="fi-FI" sz="2400">
                <a:ea typeface="+mn-lt"/>
                <a:cs typeface="+mn-lt"/>
                <a:hlinkClick r:id="rId2"/>
              </a:rPr>
              <a:t>https://www.tukiliitto.fi/tuki-ja-neuvot/</a:t>
            </a:r>
            <a:r>
              <a:rPr lang="fi-FI" sz="2400">
                <a:ea typeface="+mn-lt"/>
                <a:cs typeface="+mn-lt"/>
              </a:rPr>
              <a:t> </a:t>
            </a:r>
            <a:br>
              <a:rPr lang="fi-FI" sz="2400">
                <a:ea typeface="+mn-lt"/>
                <a:cs typeface="+mn-lt"/>
              </a:rPr>
            </a:br>
            <a:endParaRPr lang="fi-FI"/>
          </a:p>
          <a:p>
            <a:pPr marL="0" indent="0">
              <a:buNone/>
            </a:pPr>
            <a:r>
              <a:rPr lang="fi-FI" sz="2400"/>
              <a:t>Lakineuvonta puhelimitse 040 177 3 771 </a:t>
            </a:r>
            <a:endParaRPr lang="fi-FI" sz="2400">
              <a:cs typeface="Calibri"/>
            </a:endParaRPr>
          </a:p>
          <a:p>
            <a:pPr marL="0" indent="0">
              <a:buNone/>
            </a:pPr>
            <a:r>
              <a:rPr lang="fi-FI" sz="2400"/>
              <a:t>ma ja to klo 10-14, ti-ke klo 12-15.</a:t>
            </a:r>
            <a:endParaRPr lang="fi-FI" sz="2400">
              <a:cs typeface="Calibri"/>
            </a:endParaRPr>
          </a:p>
          <a:p>
            <a:pPr marL="0" indent="0">
              <a:buNone/>
            </a:pPr>
            <a:r>
              <a:rPr lang="fi-FI" sz="2400"/>
              <a:t>Lakineuvonta sähköpostilla </a:t>
            </a:r>
            <a:r>
              <a:rPr lang="fi-FI" sz="2400">
                <a:hlinkClick r:id="rId3"/>
              </a:rPr>
              <a:t>lakineuvonta@tukiliitto.fi</a:t>
            </a:r>
            <a:r>
              <a:rPr lang="fi-FI" sz="2400"/>
              <a:t> </a:t>
            </a:r>
            <a:endParaRPr lang="fi-FI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649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FABB45-EE5C-44F9-BB8B-CC8C6D48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/>
          <a:lstStyle/>
          <a:p>
            <a:r>
              <a:rPr lang="fi-FI" dirty="0"/>
              <a:t>Esityksen 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5E7453-BA8F-42AF-8E6B-57F4C0D48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166018"/>
            <a:ext cx="7139136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Perus- ja ihmisoikeudet mielen hyvinvoinnin edistäjänä</a:t>
            </a:r>
          </a:p>
          <a:p>
            <a:r>
              <a:rPr lang="fi-FI" sz="2800" dirty="0"/>
              <a:t>Oikeus yhdenvertaisuuteen</a:t>
            </a:r>
          </a:p>
          <a:p>
            <a:r>
              <a:rPr lang="fi-FI" sz="2800" dirty="0"/>
              <a:t>Oikeus osallisuuteen</a:t>
            </a:r>
          </a:p>
          <a:p>
            <a:r>
              <a:rPr lang="fi-FI" sz="2800" dirty="0"/>
              <a:t>Itsemääräämisoikeus ja oikeus tuettuun päätöksentekoon.</a:t>
            </a:r>
          </a:p>
          <a:p>
            <a:pPr marL="0" indent="0">
              <a:buNone/>
            </a:pPr>
            <a:br>
              <a:rPr lang="fi-FI" dirty="0"/>
            </a:br>
            <a:r>
              <a:rPr lang="fi-FI" dirty="0"/>
              <a:t>Yhteiskunnan palvelut oikeuksien toteutumisen tukena, esimerkkeinä</a:t>
            </a:r>
          </a:p>
          <a:p>
            <a:r>
              <a:rPr lang="fi-FI" sz="2800" dirty="0"/>
              <a:t>Henkilökohtainen apu</a:t>
            </a:r>
          </a:p>
          <a:p>
            <a:r>
              <a:rPr lang="fi-FI" sz="2800" dirty="0"/>
              <a:t>Kuljetuspalvelut</a:t>
            </a:r>
          </a:p>
        </p:txBody>
      </p:sp>
    </p:spTree>
    <p:extLst>
      <p:ext uri="{BB962C8B-B14F-4D97-AF65-F5344CB8AC3E}">
        <p14:creationId xmlns:p14="http://schemas.microsoft.com/office/powerpoint/2010/main" val="207097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A1508-D091-4F71-9E7B-4149D0DD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-171400"/>
            <a:ext cx="7715200" cy="1143000"/>
          </a:xfrm>
        </p:spPr>
        <p:txBody>
          <a:bodyPr/>
          <a:lstStyle/>
          <a:p>
            <a:r>
              <a:rPr lang="fi-FI" dirty="0"/>
              <a:t>Oikeuksista säätäminen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1F2FB0-DCDA-4A2D-96C1-D907D65E1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908720"/>
            <a:ext cx="7139136" cy="4525963"/>
          </a:xfrm>
        </p:spPr>
        <p:txBody>
          <a:bodyPr/>
          <a:lstStyle/>
          <a:p>
            <a:r>
              <a:rPr lang="fi-FI" sz="2800" dirty="0"/>
              <a:t>Ihmisoikeussopimukset: esim. YK:n yleissopimus vammaisten henkilöiden oikeuksista on Suomessa lakina voimassa.</a:t>
            </a:r>
          </a:p>
          <a:p>
            <a:r>
              <a:rPr lang="fi-FI" sz="2800" dirty="0"/>
              <a:t>Perusoikeudet säädetään perustuslaissa.</a:t>
            </a:r>
          </a:p>
          <a:p>
            <a:r>
              <a:rPr lang="fi-FI" sz="2800" dirty="0"/>
              <a:t>Perus- ja ihmisoikeudet eivät ole mielipidekysymyksiä.</a:t>
            </a:r>
          </a:p>
          <a:p>
            <a:r>
              <a:rPr lang="fi-FI" sz="2800" dirty="0"/>
              <a:t>Niistä ei voi edes itse luopua, ja esim. palvelun järjestäjän on huolehdittava niiden toteuttamisesta.</a:t>
            </a:r>
          </a:p>
          <a:p>
            <a:r>
              <a:rPr lang="fi-FI" sz="2800" dirty="0"/>
              <a:t>Oikeudesta palveluihin säädetään erityislaeissa: vammaispalvelulaki, kehitysvammalaki</a:t>
            </a:r>
          </a:p>
        </p:txBody>
      </p:sp>
    </p:spTree>
    <p:extLst>
      <p:ext uri="{BB962C8B-B14F-4D97-AF65-F5344CB8AC3E}">
        <p14:creationId xmlns:p14="http://schemas.microsoft.com/office/powerpoint/2010/main" val="28505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6BCD89AC-7D6F-4A38-8DBC-41A296A74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68262"/>
            <a:ext cx="7681686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81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1B4D7D-629E-4FB7-95BC-B646A2D1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-13672"/>
            <a:ext cx="7715200" cy="1143000"/>
          </a:xfrm>
        </p:spPr>
        <p:txBody>
          <a:bodyPr/>
          <a:lstStyle/>
          <a:p>
            <a:r>
              <a:rPr lang="fi-FI" dirty="0"/>
              <a:t>Yhdenvertaisuus – YK:n vammaissopimus 5 artikla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9582D9-1541-4C6B-9CD2-BC58618B1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920880" cy="4525963"/>
          </a:xfrm>
        </p:spPr>
        <p:txBody>
          <a:bodyPr/>
          <a:lstStyle/>
          <a:p>
            <a:r>
              <a:rPr lang="fi-FI" dirty="0"/>
              <a:t>Kaikki ihmiset ovat yhdenvertaisia lain edessä. </a:t>
            </a:r>
          </a:p>
          <a:p>
            <a:r>
              <a:rPr lang="fi-FI" dirty="0"/>
              <a:t>Kaikki ovat oikeutettuja ilman minkäänlaista syrjintää yhdenvertaiseen lakiin perustuvaan suojaan ja yhdenvertaisiin lakiin perustuviin etuihin.</a:t>
            </a:r>
          </a:p>
          <a:p>
            <a:r>
              <a:rPr lang="fi-FI" dirty="0"/>
              <a:t>Kaikenlainen syrjintä esim. vammaisuuden perusteella on kiellettyä.</a:t>
            </a:r>
          </a:p>
          <a:p>
            <a:r>
              <a:rPr lang="fi-FI" dirty="0"/>
              <a:t>Kohtuullisten mukautusten epääminen on yhdenvertaisuuslaissa kiellettyä syrjintää.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818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1458D7-8982-47F2-8D80-24FEBB17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32" y="126078"/>
            <a:ext cx="77152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Oikeus osallisuuteen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56E0114-9D63-4516-82F7-DB0A9F014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79" y="1772816"/>
            <a:ext cx="3710545" cy="3710545"/>
          </a:xfrm>
          <a:prstGeom prst="rect">
            <a:avLst/>
          </a:prstGeom>
          <a:noFill/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118FB2-16AF-45AD-9C44-9B1A92C45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610744" cy="5314602"/>
          </a:xfrm>
        </p:spPr>
        <p:txBody>
          <a:bodyPr wrap="square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2200" dirty="0"/>
              <a:t>Osallisuus on kuulumista haluamiinsa yhteisöihin ja kuulluksi tulemista omissa ja yhteiskunnan asioissa.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Lisätietoa osallisuudesta käytännössä: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hlinkClick r:id="rId3"/>
              </a:rPr>
              <a:t>https://www.tukiliitto.fi/toiminta/tuki-ja-valmennus/osallisuus/</a:t>
            </a:r>
            <a:r>
              <a:rPr lang="fi-FI" sz="1700" dirty="0"/>
              <a:t> </a:t>
            </a:r>
          </a:p>
          <a:p>
            <a:pPr>
              <a:lnSpc>
                <a:spcPct val="90000"/>
              </a:lnSpc>
            </a:pPr>
            <a:endParaRPr lang="fi-FI" sz="2200" b="1" i="0" dirty="0">
              <a:effectLst/>
            </a:endParaRPr>
          </a:p>
          <a:p>
            <a:pPr>
              <a:lnSpc>
                <a:spcPct val="90000"/>
              </a:lnSpc>
            </a:pPr>
            <a:r>
              <a:rPr lang="fi-FI" sz="2200" b="1" i="0" dirty="0">
                <a:effectLst/>
              </a:rPr>
              <a:t>Osallisuus YK:n vammaissopimuksessa</a:t>
            </a:r>
            <a:r>
              <a:rPr lang="fi-FI" sz="2200" b="0" i="0" dirty="0">
                <a:effectLst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b="1" dirty="0"/>
              <a:t>K</a:t>
            </a:r>
            <a:r>
              <a:rPr lang="fi-FI" sz="2200" b="0" i="0" dirty="0">
                <a:effectLst/>
              </a:rPr>
              <a:t>aikissa vammaisia koskevissa asioissa vammaiset henkilöt otetaan mukaan heitä koskevien asioiden suunnitteluun ja heitä koskevaan päätöksentekoon.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b="1" dirty="0"/>
              <a:t>Y</a:t>
            </a:r>
            <a:r>
              <a:rPr lang="fi-FI" sz="2200" dirty="0"/>
              <a:t>hdenvertainen oikeus valita asuinpaikka ja asuinkumppanit. Oikeus saada tukea, jotta voi olla osa yhteisöä. </a:t>
            </a:r>
            <a:endParaRPr lang="fi-FI" sz="2200" b="0" i="0" dirty="0">
              <a:effectLst/>
            </a:endParaRPr>
          </a:p>
          <a:p>
            <a:pPr>
              <a:lnSpc>
                <a:spcPct val="90000"/>
              </a:lnSpc>
            </a:pPr>
            <a:endParaRPr lang="fi-FI" sz="1500" b="0" i="0" dirty="0">
              <a:effectLst/>
            </a:endParaRPr>
          </a:p>
          <a:p>
            <a:pPr>
              <a:lnSpc>
                <a:spcPct val="90000"/>
              </a:lnSpc>
            </a:pPr>
            <a:endParaRPr lang="fi-FI" sz="1500" dirty="0"/>
          </a:p>
          <a:p>
            <a:pPr>
              <a:lnSpc>
                <a:spcPct val="90000"/>
              </a:lnSpc>
            </a:pP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226420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5208C-4013-4D3C-AA19-AF54D304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</p:spPr>
        <p:txBody>
          <a:bodyPr/>
          <a:lstStyle/>
          <a:p>
            <a:r>
              <a:rPr lang="fi-FI" dirty="0"/>
              <a:t>Itsemääräämisoikeus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6ADB42-F785-40F7-8DEE-1B62EA3F6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5386610"/>
          </a:xfrm>
        </p:spPr>
        <p:txBody>
          <a:bodyPr/>
          <a:lstStyle/>
          <a:p>
            <a:r>
              <a:rPr lang="fi-FI" dirty="0">
                <a:latin typeface="+mj-lt"/>
              </a:rPr>
              <a:t>Kaikkien ihmisten oikeus määrätä omasta elämästään ja tehdä valintoja.</a:t>
            </a:r>
          </a:p>
          <a:p>
            <a:r>
              <a:rPr lang="fi-FI" dirty="0">
                <a:latin typeface="+mj-lt"/>
              </a:rPr>
              <a:t>Suomen perustuslaissa vahva pohja:</a:t>
            </a:r>
          </a:p>
          <a:p>
            <a:pPr marL="0" indent="0">
              <a:buNone/>
            </a:pPr>
            <a:r>
              <a:rPr lang="fi-FI" dirty="0">
                <a:latin typeface="+mj-lt"/>
              </a:rPr>
              <a:t>	Yhdenvertaisuus (6 §)</a:t>
            </a:r>
          </a:p>
          <a:p>
            <a:pPr marL="0" indent="0">
              <a:buNone/>
            </a:pPr>
            <a:r>
              <a:rPr lang="fi-FI" dirty="0">
                <a:latin typeface="+mj-lt"/>
              </a:rPr>
              <a:t>	Oikeus elämään, henkilökohtaiseen 	vapauteen, koskemattomuuteen ja 	turvallisuuteen (7 §)</a:t>
            </a:r>
          </a:p>
          <a:p>
            <a:pPr marL="0" indent="0">
              <a:buNone/>
            </a:pPr>
            <a:r>
              <a:rPr lang="fi-FI" dirty="0">
                <a:latin typeface="+mj-lt"/>
              </a:rPr>
              <a:t>	Liikkumisvapaus (9 §)</a:t>
            </a:r>
          </a:p>
          <a:p>
            <a:pPr marL="0" indent="0">
              <a:buNone/>
            </a:pPr>
            <a:r>
              <a:rPr lang="fi-FI" dirty="0">
                <a:latin typeface="+mj-lt"/>
              </a:rPr>
              <a:t>	Yksityiselämän suoja (10 §)</a:t>
            </a:r>
          </a:p>
          <a:p>
            <a:pPr marL="0" indent="0">
              <a:buNone/>
            </a:pPr>
            <a:endParaRPr lang="fi-FI" sz="2400" dirty="0">
              <a:latin typeface="+mj-lt"/>
            </a:endParaRP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148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9098A9-FABD-4C4A-B988-BD7ADFE86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700"/>
              <a:t>Mikä voi rajoittaa itsemääräämisoikeutta?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98C805-2BC5-49D1-8500-C95DA44F1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744416" cy="4983162"/>
          </a:xfrm>
        </p:spPr>
        <p:txBody>
          <a:bodyPr wrap="square" anchor="t">
            <a:normAutofit fontScale="92500" lnSpcReduction="20000"/>
          </a:bodyPr>
          <a:lstStyle/>
          <a:p>
            <a:pPr marL="447675" indent="-447675">
              <a:lnSpc>
                <a:spcPct val="90000"/>
              </a:lnSpc>
              <a:defRPr/>
            </a:pPr>
            <a:r>
              <a:rPr lang="fi-FI" dirty="0"/>
              <a:t>Omat tai toisen perusoikeudet</a:t>
            </a:r>
          </a:p>
          <a:p>
            <a:pPr marL="447675" indent="-447675">
              <a:lnSpc>
                <a:spcPct val="90000"/>
              </a:lnSpc>
              <a:defRPr/>
            </a:pPr>
            <a:endParaRPr lang="fi-FI" dirty="0"/>
          </a:p>
          <a:p>
            <a:pPr marL="447675" indent="-447675">
              <a:lnSpc>
                <a:spcPct val="90000"/>
              </a:lnSpc>
              <a:defRPr/>
            </a:pPr>
            <a:r>
              <a:rPr lang="fi-FI" dirty="0"/>
              <a:t>Lait 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fi-FI" sz="2800" dirty="0"/>
              <a:t>liikennesäännöt – liikkumisvapaus</a:t>
            </a:r>
          </a:p>
          <a:p>
            <a:pPr marL="447675" indent="-447675">
              <a:lnSpc>
                <a:spcPct val="90000"/>
              </a:lnSpc>
              <a:defRPr/>
            </a:pPr>
            <a:r>
              <a:rPr lang="fi-FI" dirty="0"/>
              <a:t>Järjestyssäännöt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fi-FI" sz="2800" dirty="0"/>
              <a:t>- Kaupunki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fi-FI" sz="2800" dirty="0"/>
              <a:t>- Taloyhtiö</a:t>
            </a:r>
          </a:p>
          <a:p>
            <a:pPr marL="447675" indent="-447675">
              <a:lnSpc>
                <a:spcPct val="90000"/>
              </a:lnSpc>
              <a:defRPr/>
            </a:pPr>
            <a:r>
              <a:rPr lang="fi-FI" dirty="0"/>
              <a:t>Käytössäännöt eli hyvät tavat</a:t>
            </a:r>
          </a:p>
          <a:p>
            <a:pPr marL="447675" indent="-447675">
              <a:lnSpc>
                <a:spcPct val="90000"/>
              </a:lnSpc>
              <a:defRPr/>
            </a:pPr>
            <a:endParaRPr lang="fi-FI" dirty="0"/>
          </a:p>
          <a:p>
            <a:pPr marL="447675" indent="-447675">
              <a:lnSpc>
                <a:spcPct val="90000"/>
              </a:lnSpc>
              <a:defRPr/>
            </a:pPr>
            <a:r>
              <a:rPr lang="fi-FI" dirty="0"/>
              <a:t>Etiikka eli ihmisen käsitys oikeasta ja väärästä</a:t>
            </a:r>
          </a:p>
          <a:p>
            <a:pPr>
              <a:lnSpc>
                <a:spcPct val="90000"/>
              </a:lnSpc>
            </a:pPr>
            <a:endParaRPr lang="fi-FI" sz="22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87039F8-96F6-4E6F-9554-30E2A9F2E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2057809"/>
            <a:ext cx="3610744" cy="3610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49676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Tukiliitto_pp_va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163"/>
      </a:hlink>
      <a:folHlink>
        <a:srgbClr val="0021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kiliitto powerpoint mallipohja 2016.pot" id="{4A20320E-AE1D-4960-8647-86CDDE28341F}" vid="{01FFD9AA-8F9E-4CC6-8E29-6742955E3C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Tukiliitto powerpoint mallipohja 2016</Template>
  <TotalTime>299</TotalTime>
  <Words>683</Words>
  <Application>Microsoft Office PowerPoint</Application>
  <PresentationFormat>Näytössä katseltava diaesitys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source sans pro</vt:lpstr>
      <vt:lpstr>Wingdings</vt:lpstr>
      <vt:lpstr>1_Office-teema</vt:lpstr>
      <vt:lpstr>MIELEN HYVINVOINTIA TUKEVAT OIKEUDET</vt:lpstr>
      <vt:lpstr>Tukiliiton oikeuksienvalvonta</vt:lpstr>
      <vt:lpstr>Esityksen sisältö</vt:lpstr>
      <vt:lpstr>Oikeuksista säätäminen</vt:lpstr>
      <vt:lpstr>PowerPoint-esitys</vt:lpstr>
      <vt:lpstr>Yhdenvertaisuus – YK:n vammaissopimus 5 artikla</vt:lpstr>
      <vt:lpstr>Oikeus osallisuuteen</vt:lpstr>
      <vt:lpstr>Itsemääräämisoikeus</vt:lpstr>
      <vt:lpstr>Mikä voi rajoittaa itsemääräämisoikeutta?</vt:lpstr>
      <vt:lpstr>Tuettu päätöksenteko</vt:lpstr>
      <vt:lpstr>Henkilökohtainen apu</vt:lpstr>
      <vt:lpstr>Kenelle henkilökohtaista apua?</vt:lpstr>
      <vt:lpstr>Kuljetuspalvelu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MIELEN HYVINVOINTIA TUKEVAT OIKEUDET</dc:title>
  <dc:creator>Anne Saarinen</dc:creator>
  <cp:lastModifiedBy>Mia Johansson</cp:lastModifiedBy>
  <cp:revision>27</cp:revision>
  <dcterms:created xsi:type="dcterms:W3CDTF">2022-05-04T12:13:29Z</dcterms:created>
  <dcterms:modified xsi:type="dcterms:W3CDTF">2022-05-11T06:56:06Z</dcterms:modified>
</cp:coreProperties>
</file>