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62" r:id="rId5"/>
    <p:sldId id="346" r:id="rId6"/>
    <p:sldId id="872" r:id="rId7"/>
    <p:sldId id="349" r:id="rId8"/>
    <p:sldId id="649" r:id="rId9"/>
    <p:sldId id="871" r:id="rId10"/>
    <p:sldId id="876" r:id="rId11"/>
    <p:sldId id="874" r:id="rId12"/>
    <p:sldId id="873" r:id="rId13"/>
    <p:sldId id="875" r:id="rId14"/>
    <p:sldId id="365" r:id="rId15"/>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EA5A"/>
    <a:srgbClr val="9EEA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5884" autoAdjust="0"/>
  </p:normalViewPr>
  <p:slideViewPr>
    <p:cSldViewPr snapToGrid="0">
      <p:cViewPr varScale="1">
        <p:scale>
          <a:sx n="86" d="100"/>
          <a:sy n="86" d="100"/>
        </p:scale>
        <p:origin x="470" y="58"/>
      </p:cViewPr>
      <p:guideLst/>
    </p:cSldViewPr>
  </p:slideViewPr>
  <p:outlineViewPr>
    <p:cViewPr>
      <p:scale>
        <a:sx n="33" d="100"/>
        <a:sy n="33" d="100"/>
      </p:scale>
      <p:origin x="0" y="-426"/>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3072" y="10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94CA0480-FD70-C543-ACD9-876B45073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94A094F9-41D6-1B4E-85BE-9EC2374345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73A41FD-6C69-5C4D-9421-F4FA77316EAB}" type="datetimeFigureOut">
              <a:rPr lang="fi-FI"/>
              <a:pPr>
                <a:defRPr/>
              </a:pPr>
              <a:t>11.5.2022</a:t>
            </a:fld>
            <a:endParaRPr lang="fi-FI"/>
          </a:p>
        </p:txBody>
      </p:sp>
      <p:sp>
        <p:nvSpPr>
          <p:cNvPr id="4" name="Alatunnisteen paikkamerkki 3">
            <a:extLst>
              <a:ext uri="{FF2B5EF4-FFF2-40B4-BE49-F238E27FC236}">
                <a16:creationId xmlns:a16="http://schemas.microsoft.com/office/drawing/2014/main" id="{8A551F61-D84F-EC42-9CC6-0B21952177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5" name="Dian numeron paikkamerkki 4">
            <a:extLst>
              <a:ext uri="{FF2B5EF4-FFF2-40B4-BE49-F238E27FC236}">
                <a16:creationId xmlns:a16="http://schemas.microsoft.com/office/drawing/2014/main" id="{56D1CCB0-0501-9A44-9664-7791A8EE01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4E21E50-D24A-1040-B609-62E04887AE82}" type="slidenum">
              <a:rPr lang="fi-FI"/>
              <a:pPr>
                <a:defRPr/>
              </a:pPr>
              <a:t>‹#›</a:t>
            </a:fld>
            <a:endParaRPr 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9D11F9E-9C5A-B34D-85AE-F712D2F619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41179348-A544-B94C-BA44-A49A5780BF0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AC2A64A-B536-E942-B1A4-093503F54E24}" type="datetimeFigureOut">
              <a:rPr lang="fi-FI"/>
              <a:pPr>
                <a:defRPr/>
              </a:pPr>
              <a:t>11.5.2022</a:t>
            </a:fld>
            <a:endParaRPr lang="fi-FI"/>
          </a:p>
        </p:txBody>
      </p:sp>
      <p:sp>
        <p:nvSpPr>
          <p:cNvPr id="4" name="Dian kuvan paikkamerkki 3">
            <a:extLst>
              <a:ext uri="{FF2B5EF4-FFF2-40B4-BE49-F238E27FC236}">
                <a16:creationId xmlns:a16="http://schemas.microsoft.com/office/drawing/2014/main" id="{6BF81C8D-8150-F548-AA02-F7FCB9B0DAA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a:extLst>
              <a:ext uri="{FF2B5EF4-FFF2-40B4-BE49-F238E27FC236}">
                <a16:creationId xmlns:a16="http://schemas.microsoft.com/office/drawing/2014/main" id="{F474BCCE-E8C9-C64F-B458-95335E59D44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a:extLst>
              <a:ext uri="{FF2B5EF4-FFF2-40B4-BE49-F238E27FC236}">
                <a16:creationId xmlns:a16="http://schemas.microsoft.com/office/drawing/2014/main" id="{30BFC263-500A-5245-A5B9-91B4446F6C0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Dian numeron paikkamerkki 6">
            <a:extLst>
              <a:ext uri="{FF2B5EF4-FFF2-40B4-BE49-F238E27FC236}">
                <a16:creationId xmlns:a16="http://schemas.microsoft.com/office/drawing/2014/main" id="{0A6D52C9-A86F-6F48-9E0F-9F50490A67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DD3BCF9-D39E-AE4B-A1B1-9001FB49A5CF}"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04D7D1A-AB60-C24F-910F-797B3E8A66B3}" type="slidenum">
              <a:rPr lang="fi-FI"/>
              <a:pPr eaLnBrk="1" hangingPunct="1"/>
              <a:t>5</a:t>
            </a:fld>
            <a:endParaRPr lang="fi-FI"/>
          </a:p>
        </p:txBody>
      </p:sp>
      <p:sp>
        <p:nvSpPr>
          <p:cNvPr id="27651" name="Text Box 2"/>
          <p:cNvSpPr txBox="1">
            <a:spLocks noChangeArrowheads="1"/>
          </p:cNvSpPr>
          <p:nvPr/>
        </p:nvSpPr>
        <p:spPr bwMode="auto">
          <a:xfrm>
            <a:off x="1132946" y="744617"/>
            <a:ext cx="4531783" cy="3723084"/>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fi-FI"/>
          </a:p>
        </p:txBody>
      </p:sp>
      <p:sp>
        <p:nvSpPr>
          <p:cNvPr id="27652" name="Rectangle 3"/>
          <p:cNvSpPr>
            <a:spLocks noGrp="1" noChangeArrowheads="1"/>
          </p:cNvSpPr>
          <p:nvPr>
            <p:ph type="body"/>
          </p:nvPr>
        </p:nvSpPr>
        <p:spPr>
          <a:xfrm>
            <a:off x="679768" y="4715907"/>
            <a:ext cx="5422405" cy="4450465"/>
          </a:xfrm>
          <a:noFill/>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none" anchor="ctr"/>
          <a:lstStyle/>
          <a:p>
            <a:pPr eaLnBrk="1" hangingPunct="1"/>
            <a:endParaRPr lang="fi-FI"/>
          </a:p>
        </p:txBody>
      </p:sp>
    </p:spTree>
    <p:extLst>
      <p:ext uri="{BB962C8B-B14F-4D97-AF65-F5344CB8AC3E}">
        <p14:creationId xmlns:p14="http://schemas.microsoft.com/office/powerpoint/2010/main" val="3954814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25634-D32B-4D71-B1F2-2A74A7B67D10}"/>
              </a:ext>
            </a:extLst>
          </p:cNvPr>
          <p:cNvSpPr>
            <a:spLocks noGrp="1"/>
          </p:cNvSpPr>
          <p:nvPr>
            <p:ph type="title"/>
          </p:nvPr>
        </p:nvSpPr>
        <p:spPr>
          <a:xfrm>
            <a:off x="2016000" y="1663200"/>
            <a:ext cx="8254800" cy="2224800"/>
          </a:xfrm>
        </p:spPr>
        <p:txBody>
          <a:bodyPr anchor="ctr" anchorCtr="0"/>
          <a:lstStyle>
            <a:lvl1pPr algn="ctr">
              <a:spcBef>
                <a:spcPts val="600"/>
              </a:spcBef>
              <a:defRPr sz="4400" b="0"/>
            </a:lvl1pPr>
          </a:lstStyle>
          <a:p>
            <a:r>
              <a:rPr lang="fi-FI" noProof="0"/>
              <a:t>Muokkaa ots. perustyyl. napsautt.</a:t>
            </a:r>
            <a:endParaRPr lang="fi-FI" noProof="0" dirty="0"/>
          </a:p>
        </p:txBody>
      </p:sp>
      <p:sp>
        <p:nvSpPr>
          <p:cNvPr id="8" name="Text Placeholder 7">
            <a:extLst>
              <a:ext uri="{FF2B5EF4-FFF2-40B4-BE49-F238E27FC236}">
                <a16:creationId xmlns:a16="http://schemas.microsoft.com/office/drawing/2014/main" id="{A2BC56B3-37C7-BF45-AC6C-F65C665C0925}"/>
              </a:ext>
            </a:extLst>
          </p:cNvPr>
          <p:cNvSpPr>
            <a:spLocks noGrp="1"/>
          </p:cNvSpPr>
          <p:nvPr>
            <p:ph type="body" sz="quarter" idx="10"/>
          </p:nvPr>
        </p:nvSpPr>
        <p:spPr>
          <a:xfrm>
            <a:off x="7381875" y="5394940"/>
            <a:ext cx="4210050" cy="647700"/>
          </a:xfrm>
        </p:spPr>
        <p:txBody>
          <a:bodyPr/>
          <a:lstStyle>
            <a:lvl1pPr marL="0" indent="0" algn="r">
              <a:lnSpc>
                <a:spcPct val="100000"/>
              </a:lnSpc>
              <a:spcBef>
                <a:spcPts val="0"/>
              </a:spcBef>
              <a:buNone/>
              <a:defRPr sz="1600">
                <a:solidFill>
                  <a:schemeClr val="accent1"/>
                </a:solidFill>
              </a:defRPr>
            </a:lvl1pPr>
          </a:lstStyle>
          <a:p>
            <a:pPr lvl="0"/>
            <a:r>
              <a:rPr lang="fi-FI" noProof="0"/>
              <a:t>Muokkaa tekstin perustyylejä napsauttamalla</a:t>
            </a:r>
          </a:p>
        </p:txBody>
      </p:sp>
      <p:pic>
        <p:nvPicPr>
          <p:cNvPr id="6" name="Picture 7" descr="Päijät-Sote logo">
            <a:extLst>
              <a:ext uri="{FF2B5EF4-FFF2-40B4-BE49-F238E27FC236}">
                <a16:creationId xmlns:a16="http://schemas.microsoft.com/office/drawing/2014/main" id="{AE210F1A-8D52-2548-B8C8-CF397EA13074}"/>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949885" y="4060455"/>
            <a:ext cx="3935682" cy="116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8019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200" y="2026037"/>
            <a:ext cx="10515600" cy="3515809"/>
          </a:xfrm>
          <a:prstGeom prst="rect">
            <a:avLst/>
          </a:prstGeom>
        </p:spPr>
        <p:txBody>
          <a:bodyPr rtlCol="0">
            <a:normAutofit/>
          </a:bodyPr>
          <a:lstStyle>
            <a:lvl1pPr marL="342900" indent="-342900">
              <a:buFont typeface="+mj-lt"/>
              <a:buAutoNum type="arabicPeriod"/>
              <a:defRPr/>
            </a:lvl1pPr>
            <a:lvl2pPr marL="800100" indent="-3429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2092442134"/>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200" y="2026037"/>
            <a:ext cx="9321800" cy="3515809"/>
          </a:xfrm>
          <a:prstGeom prst="rect">
            <a:avLst/>
          </a:prstGeom>
        </p:spPr>
        <p:txBody>
          <a:bodyPr rtlCol="0">
            <a:normAutofit/>
          </a:body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pic>
        <p:nvPicPr>
          <p:cNvPr id="4" name="Picture 7">
            <a:extLst>
              <a:ext uri="{FF2B5EF4-FFF2-40B4-BE49-F238E27FC236}">
                <a16:creationId xmlns:a16="http://schemas.microsoft.com/office/drawing/2014/main" id="{B18CCA43-2ABF-F94C-BB0F-8E6DACCCEA60}"/>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838200" y="912904"/>
            <a:ext cx="9321800" cy="1018962"/>
          </a:xfrm>
        </p:spPr>
        <p:txBody>
          <a:bodyPr/>
          <a:lstStyle/>
          <a:p>
            <a:r>
              <a:rPr lang="fi-FI"/>
              <a:t>Muokkaa ots. perustyyl. napsautt.</a:t>
            </a:r>
            <a:endParaRPr lang="en-US"/>
          </a:p>
        </p:txBody>
      </p:sp>
    </p:spTree>
    <p:extLst>
      <p:ext uri="{BB962C8B-B14F-4D97-AF65-F5344CB8AC3E}">
        <p14:creationId xmlns:p14="http://schemas.microsoft.com/office/powerpoint/2010/main" val="4107088886"/>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Tree>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199" y="2026037"/>
            <a:ext cx="5096069" cy="3515809"/>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12" name="Tekstin paikkamerkki 2"/>
          <p:cNvSpPr>
            <a:spLocks noGrp="1"/>
          </p:cNvSpPr>
          <p:nvPr>
            <p:ph idx="10"/>
          </p:nvPr>
        </p:nvSpPr>
        <p:spPr>
          <a:xfrm>
            <a:off x="6257731" y="2026037"/>
            <a:ext cx="5096069" cy="3515809"/>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2" name="Title 1"/>
          <p:cNvSpPr>
            <a:spLocks noGrp="1"/>
          </p:cNvSpPr>
          <p:nvPr>
            <p:ph type="title"/>
          </p:nvPr>
        </p:nvSpPr>
        <p:spPr/>
        <p:txBody>
          <a:bodyPr/>
          <a:lstStyle/>
          <a:p>
            <a:r>
              <a:rPr lang="fi-FI"/>
              <a:t>Muokkaa ots. perustyyl. napsautt.</a:t>
            </a:r>
            <a:endParaRPr lang="en-US" dirty="0"/>
          </a:p>
        </p:txBody>
      </p:sp>
    </p:spTree>
    <p:extLst>
      <p:ext uri="{BB962C8B-B14F-4D97-AF65-F5344CB8AC3E}">
        <p14:creationId xmlns:p14="http://schemas.microsoft.com/office/powerpoint/2010/main" val="2723642595"/>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Otsikon paikkamerkki 1">
            <a:extLst>
              <a:ext uri="{FF2B5EF4-FFF2-40B4-BE49-F238E27FC236}">
                <a16:creationId xmlns:a16="http://schemas.microsoft.com/office/drawing/2014/main" id="{5933C1A0-4F0C-C346-B836-83CB4E9EA902}"/>
              </a:ext>
            </a:extLst>
          </p:cNvPr>
          <p:cNvSpPr>
            <a:spLocks noGrp="1"/>
          </p:cNvSpPr>
          <p:nvPr>
            <p:ph type="title"/>
          </p:nvPr>
        </p:nvSpPr>
        <p:spPr>
          <a:xfrm>
            <a:off x="838200" y="1058852"/>
            <a:ext cx="4740408" cy="1372113"/>
          </a:xfrm>
          <a:prstGeom prst="rect">
            <a:avLst/>
          </a:prstGeom>
        </p:spPr>
        <p:txBody>
          <a:bodyPr rtlCol="0">
            <a:normAutofit/>
          </a:bodyPr>
          <a:lstStyle/>
          <a:p>
            <a:r>
              <a:rPr lang="fi-FI" noProof="0"/>
              <a:t>Muokkaa ots. perustyyl. napsautt.</a:t>
            </a:r>
            <a:endParaRPr lang="fi-FI" noProof="0" dirty="0"/>
          </a:p>
        </p:txBody>
      </p:sp>
      <p:sp>
        <p:nvSpPr>
          <p:cNvPr id="8" name="Tekstin paikkamerkki 2">
            <a:extLst>
              <a:ext uri="{FF2B5EF4-FFF2-40B4-BE49-F238E27FC236}">
                <a16:creationId xmlns:a16="http://schemas.microsoft.com/office/drawing/2014/main" id="{C60DA7F3-05A3-814F-915B-E0125B1E509A}"/>
              </a:ext>
            </a:extLst>
          </p:cNvPr>
          <p:cNvSpPr>
            <a:spLocks noGrp="1"/>
          </p:cNvSpPr>
          <p:nvPr>
            <p:ph idx="1"/>
          </p:nvPr>
        </p:nvSpPr>
        <p:spPr>
          <a:xfrm>
            <a:off x="838200" y="2540481"/>
            <a:ext cx="4740408" cy="3258667"/>
          </a:xfrm>
          <a:prstGeom prst="rect">
            <a:avLst/>
          </a:prstGeom>
        </p:spPr>
        <p:txBody>
          <a:bodyPr rtlCol="0">
            <a:normAutofit/>
          </a:bodyPr>
          <a:lstStyle>
            <a:lvl1pPr>
              <a:lnSpc>
                <a:spcPct val="100000"/>
              </a:lnSpc>
              <a:defRPr/>
            </a:lvl1pPr>
            <a:lvl2pPr>
              <a:lnSpc>
                <a:spcPct val="100000"/>
              </a:lnSpc>
              <a:defRPr/>
            </a:lvl2pPr>
            <a:lvl3pPr>
              <a:lnSpc>
                <a:spcPct val="100000"/>
              </a:lnSpc>
              <a:defRPr/>
            </a:lvl3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4" name="Picture Placeholder 3"/>
          <p:cNvSpPr>
            <a:spLocks noGrp="1"/>
          </p:cNvSpPr>
          <p:nvPr>
            <p:ph type="pic" sz="quarter" idx="10"/>
          </p:nvPr>
        </p:nvSpPr>
        <p:spPr>
          <a:xfrm>
            <a:off x="6096000" y="0"/>
            <a:ext cx="6096001" cy="6858000"/>
          </a:xfrm>
        </p:spPr>
        <p:txBody>
          <a:bodyPr rtlCol="0">
            <a:normAutofit/>
          </a:bodyPr>
          <a:lstStyle>
            <a:lvl1pPr marL="0" indent="0">
              <a:buNone/>
              <a:defRPr/>
            </a:lvl1pPr>
          </a:lstStyle>
          <a:p>
            <a:pPr lvl="0"/>
            <a:r>
              <a:rPr lang="fi-FI" noProof="0"/>
              <a:t>Lisää kuva napsauttamalla kuvaketta</a:t>
            </a:r>
            <a:endParaRPr lang="fi-FI" noProof="0" dirty="0"/>
          </a:p>
        </p:txBody>
      </p:sp>
    </p:spTree>
    <p:extLst>
      <p:ext uri="{BB962C8B-B14F-4D97-AF65-F5344CB8AC3E}">
        <p14:creationId xmlns:p14="http://schemas.microsoft.com/office/powerpoint/2010/main" val="4049439289"/>
      </p:ext>
    </p:extLst>
  </p:cSld>
  <p:clrMapOvr>
    <a:masterClrMapping/>
  </p:clrMapOvr>
  <p:extLst>
    <p:ext uri="{DCECCB84-F9BA-43D5-87BE-67443E8EF086}">
      <p15:sldGuideLst xmlns:p15="http://schemas.microsoft.com/office/powerpoint/2012/main">
        <p15:guide id="1" orient="horz" pos="365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ostodia">
    <p:bg>
      <p:bgPr>
        <a:solidFill>
          <a:schemeClr val="accent1"/>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FFC621E-FB51-E04E-8986-E341E9D12EFF}"/>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2021681" y="2419723"/>
            <a:ext cx="8148637" cy="2904752"/>
          </a:xfrm>
        </p:spPr>
        <p:txBody>
          <a:bodyPr/>
          <a:lstStyle>
            <a:lvl1pPr marL="0" indent="0" algn="ctr">
              <a:spcBef>
                <a:spcPts val="0"/>
              </a:spcBef>
              <a:spcAft>
                <a:spcPts val="3000"/>
              </a:spcAft>
              <a:buNone/>
              <a:defRPr sz="3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p:txBody>
      </p:sp>
    </p:spTree>
    <p:extLst>
      <p:ext uri="{BB962C8B-B14F-4D97-AF65-F5344CB8AC3E}">
        <p14:creationId xmlns:p14="http://schemas.microsoft.com/office/powerpoint/2010/main" val="257080780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oko sivun 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904FCAF-17AE-E242-BE3F-B93F76B69F88}"/>
              </a:ext>
            </a:extLst>
          </p:cNvPr>
          <p:cNvSpPr>
            <a:spLocks noGrp="1"/>
          </p:cNvSpPr>
          <p:nvPr>
            <p:ph type="pic" sz="quarter" idx="10"/>
          </p:nvPr>
        </p:nvSpPr>
        <p:spPr>
          <a:xfrm>
            <a:off x="0" y="0"/>
            <a:ext cx="12192000" cy="6858000"/>
          </a:xfrm>
        </p:spPr>
        <p:txBody>
          <a:bodyPr/>
          <a:lstStyle>
            <a:lvl1pPr marL="0" indent="0">
              <a:buNone/>
              <a:defRPr/>
            </a:lvl1pPr>
          </a:lstStyle>
          <a:p>
            <a:r>
              <a:rPr lang="fi-FI"/>
              <a:t>Lisää kuva napsauttamalla kuvaketta</a:t>
            </a:r>
            <a:endParaRPr lang="x-none"/>
          </a:p>
        </p:txBody>
      </p:sp>
    </p:spTree>
    <p:extLst>
      <p:ext uri="{BB962C8B-B14F-4D97-AF65-F5344CB8AC3E}">
        <p14:creationId xmlns:p14="http://schemas.microsoft.com/office/powerpoint/2010/main" val="137244077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sp>
        <p:nvSpPr>
          <p:cNvPr id="14" name="Otsikon paikkamerkki 1"/>
          <p:cNvSpPr>
            <a:spLocks noGrp="1"/>
          </p:cNvSpPr>
          <p:nvPr>
            <p:ph type="title"/>
          </p:nvPr>
        </p:nvSpPr>
        <p:spPr>
          <a:xfrm>
            <a:off x="877507" y="3770208"/>
            <a:ext cx="4355974" cy="1377149"/>
          </a:xfrm>
          <a:prstGeom prst="rect">
            <a:avLst/>
          </a:prstGeom>
        </p:spPr>
        <p:txBody>
          <a:bodyPr rtlCol="0" anchor="t">
            <a:normAutofit/>
          </a:bodyPr>
          <a:lstStyle/>
          <a:p>
            <a:r>
              <a:rPr lang="fi-FI" noProof="0"/>
              <a:t>Muokkaa ots. perustyyl. napsautt.</a:t>
            </a:r>
            <a:endParaRPr lang="fi-FI" noProof="0" dirty="0"/>
          </a:p>
        </p:txBody>
      </p:sp>
      <p:sp>
        <p:nvSpPr>
          <p:cNvPr id="15" name="Tekstin paikkamerkki 2"/>
          <p:cNvSpPr>
            <a:spLocks noGrp="1"/>
          </p:cNvSpPr>
          <p:nvPr>
            <p:ph idx="1"/>
          </p:nvPr>
        </p:nvSpPr>
        <p:spPr>
          <a:xfrm>
            <a:off x="5934664" y="3731298"/>
            <a:ext cx="5582885" cy="2026038"/>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4" name="Picture Placeholder 3"/>
          <p:cNvSpPr>
            <a:spLocks noGrp="1"/>
          </p:cNvSpPr>
          <p:nvPr>
            <p:ph type="pic" sz="quarter" idx="10"/>
          </p:nvPr>
        </p:nvSpPr>
        <p:spPr>
          <a:xfrm>
            <a:off x="0" y="0"/>
            <a:ext cx="12192000" cy="3447114"/>
          </a:xfrm>
        </p:spPr>
        <p:txBody>
          <a:bodyPr rtlCol="0">
            <a:normAutofit/>
          </a:bodyPr>
          <a:lstStyle>
            <a:lvl1pPr marL="0" indent="0">
              <a:buNone/>
              <a:defRPr/>
            </a:lvl1pPr>
          </a:lstStyle>
          <a:p>
            <a:pPr lvl="0"/>
            <a:r>
              <a:rPr lang="fi-FI" noProof="0"/>
              <a:t>Lisää kuva napsauttamalla kuvaketta</a:t>
            </a:r>
            <a:endParaRPr lang="fi-FI" noProof="0" dirty="0"/>
          </a:p>
        </p:txBody>
      </p:sp>
    </p:spTree>
    <p:extLst>
      <p:ext uri="{BB962C8B-B14F-4D97-AF65-F5344CB8AC3E}">
        <p14:creationId xmlns:p14="http://schemas.microsoft.com/office/powerpoint/2010/main" val="2296496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sivu valkoinen">
    <p:spTree>
      <p:nvGrpSpPr>
        <p:cNvPr id="1" name=""/>
        <p:cNvGrpSpPr/>
        <p:nvPr/>
      </p:nvGrpSpPr>
      <p:grpSpPr>
        <a:xfrm>
          <a:off x="0" y="0"/>
          <a:ext cx="0" cy="0"/>
          <a:chOff x="0" y="0"/>
          <a:chExt cx="0" cy="0"/>
        </a:xfrm>
      </p:grpSpPr>
      <p:sp>
        <p:nvSpPr>
          <p:cNvPr id="7" name="Text Placeholder 13"/>
          <p:cNvSpPr>
            <a:spLocks noGrp="1"/>
          </p:cNvSpPr>
          <p:nvPr>
            <p:ph type="body" sz="quarter" idx="10"/>
          </p:nvPr>
        </p:nvSpPr>
        <p:spPr>
          <a:xfrm>
            <a:off x="4475998" y="4302406"/>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9" name="Text Placeholder 13"/>
          <p:cNvSpPr>
            <a:spLocks noGrp="1"/>
          </p:cNvSpPr>
          <p:nvPr>
            <p:ph type="body" sz="quarter" idx="11"/>
          </p:nvPr>
        </p:nvSpPr>
        <p:spPr>
          <a:xfrm>
            <a:off x="4475998" y="4632633"/>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10" name="Text Placeholder 13"/>
          <p:cNvSpPr>
            <a:spLocks noGrp="1"/>
          </p:cNvSpPr>
          <p:nvPr>
            <p:ph type="body" sz="quarter" idx="12"/>
          </p:nvPr>
        </p:nvSpPr>
        <p:spPr>
          <a:xfrm>
            <a:off x="4475998" y="4962860"/>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11" name="Text Placeholder 13"/>
          <p:cNvSpPr>
            <a:spLocks noGrp="1"/>
          </p:cNvSpPr>
          <p:nvPr>
            <p:ph type="body" sz="quarter" idx="13"/>
          </p:nvPr>
        </p:nvSpPr>
        <p:spPr>
          <a:xfrm>
            <a:off x="4475998" y="5325718"/>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pic>
        <p:nvPicPr>
          <p:cNvPr id="3" name="Picture 2" descr="Päijät-Sote logo">
            <a:extLst>
              <a:ext uri="{FF2B5EF4-FFF2-40B4-BE49-F238E27FC236}">
                <a16:creationId xmlns:a16="http://schemas.microsoft.com/office/drawing/2014/main" id="{9F7C4950-A233-1841-A5E0-0E20F61AC60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485373" y="2320617"/>
            <a:ext cx="5297450" cy="1677184"/>
          </a:xfrm>
          <a:prstGeom prst="rect">
            <a:avLst/>
          </a:prstGeom>
        </p:spPr>
      </p:pic>
    </p:spTree>
    <p:extLst>
      <p:ext uri="{BB962C8B-B14F-4D97-AF65-F5344CB8AC3E}">
        <p14:creationId xmlns:p14="http://schemas.microsoft.com/office/powerpoint/2010/main" val="33729388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sininen">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F84D7E-9C11-4C51-AE75-2EBD3BDB5969}"/>
              </a:ext>
            </a:extLst>
          </p:cNvPr>
          <p:cNvSpPr>
            <a:spLocks noGrp="1"/>
          </p:cNvSpPr>
          <p:nvPr>
            <p:ph type="title"/>
          </p:nvPr>
        </p:nvSpPr>
        <p:spPr>
          <a:xfrm>
            <a:off x="2016000" y="1663200"/>
            <a:ext cx="8254800" cy="2224800"/>
          </a:xfrm>
        </p:spPr>
        <p:txBody>
          <a:bodyPr anchor="ctr" anchorCtr="0"/>
          <a:lstStyle>
            <a:lvl1pPr algn="ctr">
              <a:spcBef>
                <a:spcPts val="600"/>
              </a:spcBef>
              <a:defRPr sz="4400" b="0">
                <a:solidFill>
                  <a:schemeClr val="bg1"/>
                </a:solidFill>
              </a:defRPr>
            </a:lvl1pPr>
          </a:lstStyle>
          <a:p>
            <a:r>
              <a:rPr lang="fi-FI" noProof="0"/>
              <a:t>Muokkaa ots. perustyyl. napsautt.</a:t>
            </a:r>
            <a:endParaRPr lang="fi-FI" noProof="0" dirty="0"/>
          </a:p>
        </p:txBody>
      </p:sp>
      <p:sp>
        <p:nvSpPr>
          <p:cNvPr id="8" name="Text Placeholder 7">
            <a:extLst>
              <a:ext uri="{FF2B5EF4-FFF2-40B4-BE49-F238E27FC236}">
                <a16:creationId xmlns:a16="http://schemas.microsoft.com/office/drawing/2014/main" id="{A2BC56B3-37C7-BF45-AC6C-F65C665C0925}"/>
              </a:ext>
            </a:extLst>
          </p:cNvPr>
          <p:cNvSpPr>
            <a:spLocks noGrp="1"/>
          </p:cNvSpPr>
          <p:nvPr>
            <p:ph type="body" sz="quarter" idx="10"/>
          </p:nvPr>
        </p:nvSpPr>
        <p:spPr>
          <a:xfrm>
            <a:off x="7381875" y="5394940"/>
            <a:ext cx="4210050" cy="647700"/>
          </a:xfrm>
        </p:spPr>
        <p:txBody>
          <a:bodyPr/>
          <a:lstStyle>
            <a:lvl1pPr marL="0" indent="0" algn="r">
              <a:lnSpc>
                <a:spcPct val="100000"/>
              </a:lnSpc>
              <a:spcBef>
                <a:spcPts val="0"/>
              </a:spcBef>
              <a:buNone/>
              <a:defRPr sz="1600">
                <a:solidFill>
                  <a:schemeClr val="bg1"/>
                </a:solidFill>
              </a:defRPr>
            </a:lvl1pPr>
          </a:lstStyle>
          <a:p>
            <a:pPr lvl="0"/>
            <a:r>
              <a:rPr lang="fi-FI" noProof="0"/>
              <a:t>Muokkaa tekstin perustyylejä napsauttamalla</a:t>
            </a:r>
          </a:p>
        </p:txBody>
      </p:sp>
      <p:pic>
        <p:nvPicPr>
          <p:cNvPr id="5" name="Picture 4" descr="Päijät-Sote logo">
            <a:extLst>
              <a:ext uri="{FF2B5EF4-FFF2-40B4-BE49-F238E27FC236}">
                <a16:creationId xmlns:a16="http://schemas.microsoft.com/office/drawing/2014/main" id="{47EDBECF-0374-5E49-BAF4-E3D046604BD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4150813" y="4269097"/>
            <a:ext cx="3578136" cy="74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20379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petussivu sininen">
    <p:bg>
      <p:bgPr>
        <a:solidFill>
          <a:schemeClr val="accent1"/>
        </a:solidFill>
        <a:effectLst/>
      </p:bgPr>
    </p:bg>
    <p:spTree>
      <p:nvGrpSpPr>
        <p:cNvPr id="1" name=""/>
        <p:cNvGrpSpPr/>
        <p:nvPr/>
      </p:nvGrpSpPr>
      <p:grpSpPr>
        <a:xfrm>
          <a:off x="0" y="0"/>
          <a:ext cx="0" cy="0"/>
          <a:chOff x="0" y="0"/>
          <a:chExt cx="0" cy="0"/>
        </a:xfrm>
      </p:grpSpPr>
      <p:sp>
        <p:nvSpPr>
          <p:cNvPr id="5" name="Text Placeholder 13"/>
          <p:cNvSpPr>
            <a:spLocks noGrp="1"/>
          </p:cNvSpPr>
          <p:nvPr>
            <p:ph type="body" sz="quarter" idx="10"/>
          </p:nvPr>
        </p:nvSpPr>
        <p:spPr>
          <a:xfrm>
            <a:off x="4327593" y="4302406"/>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6" name="Text Placeholder 13"/>
          <p:cNvSpPr>
            <a:spLocks noGrp="1"/>
          </p:cNvSpPr>
          <p:nvPr>
            <p:ph type="body" sz="quarter" idx="11"/>
          </p:nvPr>
        </p:nvSpPr>
        <p:spPr>
          <a:xfrm>
            <a:off x="4327593" y="4632633"/>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7" name="Text Placeholder 13"/>
          <p:cNvSpPr>
            <a:spLocks noGrp="1"/>
          </p:cNvSpPr>
          <p:nvPr>
            <p:ph type="body" sz="quarter" idx="12"/>
          </p:nvPr>
        </p:nvSpPr>
        <p:spPr>
          <a:xfrm>
            <a:off x="4327593" y="4962860"/>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11" name="Text Placeholder 13"/>
          <p:cNvSpPr>
            <a:spLocks noGrp="1"/>
          </p:cNvSpPr>
          <p:nvPr>
            <p:ph type="body" sz="quarter" idx="13"/>
          </p:nvPr>
        </p:nvSpPr>
        <p:spPr>
          <a:xfrm>
            <a:off x="4327593" y="5325718"/>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pic>
        <p:nvPicPr>
          <p:cNvPr id="10" name="Picture 4" descr="Päijät-Sote logo">
            <a:extLst>
              <a:ext uri="{FF2B5EF4-FFF2-40B4-BE49-F238E27FC236}">
                <a16:creationId xmlns:a16="http://schemas.microsoft.com/office/drawing/2014/main" id="{C079408E-64A1-944B-A182-55BBCCA78366}"/>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14749" y="2122862"/>
            <a:ext cx="4762500" cy="195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52438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Älä käytä asetteluja tämän jälkeen">
    <p:bg>
      <p:bgPr>
        <a:solidFill>
          <a:schemeClr val="tx1"/>
        </a:solid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223104B8-8C27-4E52-B83A-9664A55FD1B9}"/>
              </a:ext>
            </a:extLst>
          </p:cNvPr>
          <p:cNvSpPr txBox="1"/>
          <p:nvPr userDrawn="1"/>
        </p:nvSpPr>
        <p:spPr>
          <a:xfrm>
            <a:off x="221031" y="674400"/>
            <a:ext cx="6098582" cy="5509200"/>
          </a:xfrm>
          <a:prstGeom prst="rect">
            <a:avLst/>
          </a:prstGeom>
          <a:noFill/>
        </p:spPr>
        <p:txBody>
          <a:bodyPr wrap="square">
            <a:spAutoFit/>
          </a:bodyPr>
          <a:lstStyle/>
          <a:p>
            <a:r>
              <a:rPr lang="fi-FI" sz="4400" noProof="0" dirty="0">
                <a:solidFill>
                  <a:schemeClr val="bg1"/>
                </a:solidFill>
              </a:rPr>
              <a:t>Sivuasettelut jotka</a:t>
            </a:r>
            <a:r>
              <a:rPr lang="fi-FI" sz="4400" baseline="0" noProof="0" dirty="0">
                <a:solidFill>
                  <a:schemeClr val="bg1"/>
                </a:solidFill>
              </a:rPr>
              <a:t> näkyvät tämän asettelun jälkeen eivät kuulu </a:t>
            </a:r>
            <a:r>
              <a:rPr lang="fi-FI" sz="4400" baseline="0" noProof="0" dirty="0" err="1">
                <a:solidFill>
                  <a:schemeClr val="bg1"/>
                </a:solidFill>
              </a:rPr>
              <a:t>Päijät</a:t>
            </a:r>
            <a:r>
              <a:rPr lang="fi-FI" sz="4400" baseline="0" noProof="0" dirty="0">
                <a:solidFill>
                  <a:schemeClr val="bg1"/>
                </a:solidFill>
              </a:rPr>
              <a:t>-Soten mallipohjaan</a:t>
            </a:r>
            <a:r>
              <a:rPr lang="fi-FI" sz="4400" noProof="0" dirty="0">
                <a:solidFill>
                  <a:schemeClr val="bg1"/>
                </a:solidFill>
              </a:rPr>
              <a:t>!</a:t>
            </a:r>
          </a:p>
          <a:p>
            <a:r>
              <a:rPr lang="fi-FI" sz="4400" noProof="0" dirty="0">
                <a:solidFill>
                  <a:schemeClr val="bg1"/>
                </a:solidFill>
              </a:rPr>
              <a:t>Ole hyvä ja vaihda käyttöön asettelu,</a:t>
            </a:r>
            <a:r>
              <a:rPr lang="fi-FI" sz="4400" baseline="0" noProof="0" dirty="0">
                <a:solidFill>
                  <a:schemeClr val="bg1"/>
                </a:solidFill>
              </a:rPr>
              <a:t> joka on ennen tätä.</a:t>
            </a:r>
            <a:endParaRPr lang="fi-FI" sz="4400" noProof="0" dirty="0">
              <a:solidFill>
                <a:schemeClr val="bg1"/>
              </a:solidFill>
            </a:endParaRPr>
          </a:p>
        </p:txBody>
      </p:sp>
      <p:pic>
        <p:nvPicPr>
          <p:cNvPr id="5" name="Kuva 4">
            <a:extLst>
              <a:ext uri="{FF2B5EF4-FFF2-40B4-BE49-F238E27FC236}">
                <a16:creationId xmlns:a16="http://schemas.microsoft.com/office/drawing/2014/main" id="{F16468ED-86C5-40D5-B678-532AEB699A07}"/>
              </a:ext>
            </a:extLst>
          </p:cNvPr>
          <p:cNvPicPr>
            <a:picLocks noChangeAspect="1"/>
          </p:cNvPicPr>
          <p:nvPr userDrawn="1"/>
        </p:nvPicPr>
        <p:blipFill>
          <a:blip r:embed="rId2"/>
          <a:stretch>
            <a:fillRect/>
          </a:stretch>
        </p:blipFill>
        <p:spPr>
          <a:xfrm>
            <a:off x="6096000" y="1113893"/>
            <a:ext cx="5998961" cy="4630214"/>
          </a:xfrm>
          <a:prstGeom prst="rect">
            <a:avLst/>
          </a:prstGeom>
        </p:spPr>
      </p:pic>
    </p:spTree>
    <p:extLst>
      <p:ext uri="{BB962C8B-B14F-4D97-AF65-F5344CB8AC3E}">
        <p14:creationId xmlns:p14="http://schemas.microsoft.com/office/powerpoint/2010/main" val="2189931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vaalealla taustakuvalla">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endParaRPr lang="fi-FI" noProof="0" dirty="0"/>
          </a:p>
        </p:txBody>
      </p:sp>
      <p:sp>
        <p:nvSpPr>
          <p:cNvPr id="3" name="Alaotsikko 2"/>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pic>
        <p:nvPicPr>
          <p:cNvPr id="8" name="Picture 11" descr="Logo&#10;&#10;Description automatically generated">
            <a:extLst>
              <a:ext uri="{FF2B5EF4-FFF2-40B4-BE49-F238E27FC236}">
                <a16:creationId xmlns:a16="http://schemas.microsoft.com/office/drawing/2014/main" id="{811BDC2E-CC4C-304A-B135-E5CB743C6C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F190BFAE-3758-451A-87AC-BF727CF17E2D}"/>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vaalea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spTree>
    <p:extLst>
      <p:ext uri="{BB962C8B-B14F-4D97-AF65-F5344CB8AC3E}">
        <p14:creationId xmlns:p14="http://schemas.microsoft.com/office/powerpoint/2010/main" val="342560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vaalealla taustakuvalla 2">
    <p:spTree>
      <p:nvGrpSpPr>
        <p:cNvPr id="1" name=""/>
        <p:cNvGrpSpPr/>
        <p:nvPr/>
      </p:nvGrpSpPr>
      <p:grpSpPr>
        <a:xfrm>
          <a:off x="0" y="0"/>
          <a:ext cx="0" cy="0"/>
          <a:chOff x="0" y="0"/>
          <a:chExt cx="0" cy="0"/>
        </a:xfrm>
      </p:grpSpPr>
      <p:pic>
        <p:nvPicPr>
          <p:cNvPr id="11" name="Picture 12" descr="Päijät-Sote logo">
            <a:extLst>
              <a:ext uri="{FF2B5EF4-FFF2-40B4-BE49-F238E27FC236}">
                <a16:creationId xmlns:a16="http://schemas.microsoft.com/office/drawing/2014/main" id="{FB2ED056-3E8B-1F42-BBF7-61DCC57C84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7838" y="348118"/>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ctrTitle"/>
          </p:nvPr>
        </p:nvSpPr>
        <p:spPr>
          <a:xfrm>
            <a:off x="594144" y="2731575"/>
            <a:ext cx="4126712" cy="1863271"/>
          </a:xfrm>
        </p:spPr>
        <p:txBody>
          <a:bodyPr anchor="t">
            <a:normAutofit/>
          </a:bodyPr>
          <a:lstStyle>
            <a:lvl1pPr algn="l">
              <a:lnSpc>
                <a:spcPct val="100000"/>
              </a:lnSpc>
              <a:defRPr sz="3200">
                <a:solidFill>
                  <a:schemeClr val="tx2"/>
                </a:solidFill>
              </a:defRPr>
            </a:lvl1pPr>
          </a:lstStyle>
          <a:p>
            <a:r>
              <a:rPr lang="fi-FI" noProof="0"/>
              <a:t>Muokkaa ots. perustyyl. napsautt.</a:t>
            </a:r>
            <a:endParaRPr lang="fi-FI" noProof="0" dirty="0"/>
          </a:p>
        </p:txBody>
      </p:sp>
      <p:sp>
        <p:nvSpPr>
          <p:cNvPr id="3" name="Alaotsikko 2"/>
          <p:cNvSpPr>
            <a:spLocks noGrp="1"/>
          </p:cNvSpPr>
          <p:nvPr>
            <p:ph type="subTitle" idx="1"/>
          </p:nvPr>
        </p:nvSpPr>
        <p:spPr>
          <a:xfrm>
            <a:off x="594144" y="4643833"/>
            <a:ext cx="4126712" cy="105529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pic>
        <p:nvPicPr>
          <p:cNvPr id="7" name="Picture 11" descr="Logo&#10;&#10;Description automatically generated">
            <a:extLst>
              <a:ext uri="{FF2B5EF4-FFF2-40B4-BE49-F238E27FC236}">
                <a16:creationId xmlns:a16="http://schemas.microsoft.com/office/drawing/2014/main" id="{811BDC2E-CC4C-304A-B135-E5CB743C6CB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a:extLst>
              <a:ext uri="{FF2B5EF4-FFF2-40B4-BE49-F238E27FC236}">
                <a16:creationId xmlns:a16="http://schemas.microsoft.com/office/drawing/2014/main" id="{CF76AD6C-4491-4C8D-A86A-6E8156735583}"/>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vaalea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spTree>
    <p:extLst>
      <p:ext uri="{BB962C8B-B14F-4D97-AF65-F5344CB8AC3E}">
        <p14:creationId xmlns:p14="http://schemas.microsoft.com/office/powerpoint/2010/main" val="57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dia tummalla taustakuvalla 1">
    <p:spTree>
      <p:nvGrpSpPr>
        <p:cNvPr id="1" name=""/>
        <p:cNvGrpSpPr/>
        <p:nvPr/>
      </p:nvGrpSpPr>
      <p:grpSpPr>
        <a:xfrm>
          <a:off x="0" y="0"/>
          <a:ext cx="0" cy="0"/>
          <a:chOff x="0" y="0"/>
          <a:chExt cx="0" cy="0"/>
        </a:xfrm>
      </p:grpSpPr>
      <p:pic>
        <p:nvPicPr>
          <p:cNvPr id="11" name="Picture 12" descr="Päijät-Sote logo">
            <a:extLst>
              <a:ext uri="{FF2B5EF4-FFF2-40B4-BE49-F238E27FC236}">
                <a16:creationId xmlns:a16="http://schemas.microsoft.com/office/drawing/2014/main" id="{2CA27A99-3FE2-BC44-BF76-56DA1CFF30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tsikko 1">
            <a:extLst>
              <a:ext uri="{FF2B5EF4-FFF2-40B4-BE49-F238E27FC236}">
                <a16:creationId xmlns:a16="http://schemas.microsoft.com/office/drawing/2014/main" id="{E4744749-AB08-1240-803E-A60FF40681AD}"/>
              </a:ext>
            </a:extLst>
          </p:cNvPr>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endParaRPr lang="fi-FI" noProof="0" dirty="0"/>
          </a:p>
        </p:txBody>
      </p:sp>
      <p:sp>
        <p:nvSpPr>
          <p:cNvPr id="7" name="Alaotsikko 2">
            <a:extLst>
              <a:ext uri="{FF2B5EF4-FFF2-40B4-BE49-F238E27FC236}">
                <a16:creationId xmlns:a16="http://schemas.microsoft.com/office/drawing/2014/main" id="{67548FC2-9D7E-3448-9A2D-6B8B5DA69AFB}"/>
              </a:ext>
            </a:extLst>
          </p:cNvPr>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5" name="TextBox 2">
            <a:extLst>
              <a:ext uri="{FF2B5EF4-FFF2-40B4-BE49-F238E27FC236}">
                <a16:creationId xmlns:a16="http://schemas.microsoft.com/office/drawing/2014/main" id="{29460F27-BE15-4AF8-A827-CDC2A4AD619C}"/>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tumma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spTree>
    <p:extLst>
      <p:ext uri="{BB962C8B-B14F-4D97-AF65-F5344CB8AC3E}">
        <p14:creationId xmlns:p14="http://schemas.microsoft.com/office/powerpoint/2010/main" val="407405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tsikkodia tyhjä kuvapaikk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0DA4AE4-5B30-C346-B1CE-B0B6E9D37336}"/>
              </a:ext>
            </a:extLst>
          </p:cNvPr>
          <p:cNvSpPr>
            <a:spLocks noGrp="1"/>
          </p:cNvSpPr>
          <p:nvPr>
            <p:ph type="pic" sz="quarter" idx="10" hasCustomPrompt="1"/>
          </p:nvPr>
        </p:nvSpPr>
        <p:spPr>
          <a:xfrm>
            <a:off x="0" y="0"/>
            <a:ext cx="12192000" cy="6858000"/>
          </a:xfrm>
        </p:spPr>
        <p:txBody>
          <a:bodyPr/>
          <a:lstStyle>
            <a:lvl1pPr marL="0" indent="0">
              <a:buNone/>
              <a:defRPr sz="1600"/>
            </a:lvl1pPr>
          </a:lstStyle>
          <a:p>
            <a:r>
              <a:rPr lang="fi-FI" noProof="0" dirty="0"/>
              <a:t>Lisää kuva taustalle napsauttamalla kuvaketta keskellä. Huomioi taustan kuvan väritys logoa valitessa. Kuvapankista löydät taustakuvia ja logon sekä monivärisenä että valkoisena. Jos haluat vaihtaa valintoja, voit hyvin poistaa sekä taustakuvakentän että logokentän </a:t>
            </a:r>
            <a:r>
              <a:rPr lang="fi-FI" noProof="0" dirty="0" err="1"/>
              <a:t>Deletellä</a:t>
            </a:r>
            <a:r>
              <a:rPr lang="fi-FI" noProof="0" dirty="0"/>
              <a:t> ja napsauttaa Aloitus-välilehden Palauta-painiketta. Tämä tuo kentät taas näkyviin.</a:t>
            </a:r>
          </a:p>
        </p:txBody>
      </p:sp>
      <p:sp>
        <p:nvSpPr>
          <p:cNvPr id="6" name="Otsikko 1">
            <a:extLst>
              <a:ext uri="{FF2B5EF4-FFF2-40B4-BE49-F238E27FC236}">
                <a16:creationId xmlns:a16="http://schemas.microsoft.com/office/drawing/2014/main" id="{E4744749-AB08-1240-803E-A60FF40681AD}"/>
              </a:ext>
            </a:extLst>
          </p:cNvPr>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endParaRPr lang="fi-FI" noProof="0" dirty="0"/>
          </a:p>
        </p:txBody>
      </p:sp>
      <p:sp>
        <p:nvSpPr>
          <p:cNvPr id="7" name="Alaotsikko 2">
            <a:extLst>
              <a:ext uri="{FF2B5EF4-FFF2-40B4-BE49-F238E27FC236}">
                <a16:creationId xmlns:a16="http://schemas.microsoft.com/office/drawing/2014/main" id="{67548FC2-9D7E-3448-9A2D-6B8B5DA69AFB}"/>
              </a:ext>
            </a:extLst>
          </p:cNvPr>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5" name="Kuvan paikkamerkki 2">
            <a:extLst>
              <a:ext uri="{FF2B5EF4-FFF2-40B4-BE49-F238E27FC236}">
                <a16:creationId xmlns:a16="http://schemas.microsoft.com/office/drawing/2014/main" id="{F571BD46-BAD1-4209-BAE5-454A3F2C0EC1}"/>
              </a:ext>
            </a:extLst>
          </p:cNvPr>
          <p:cNvSpPr>
            <a:spLocks noGrp="1" noChangeAspect="1"/>
          </p:cNvSpPr>
          <p:nvPr>
            <p:ph type="pic" sz="quarter" idx="11" hasCustomPrompt="1"/>
          </p:nvPr>
        </p:nvSpPr>
        <p:spPr>
          <a:xfrm>
            <a:off x="360000" y="6001200"/>
            <a:ext cx="1836000" cy="541061"/>
          </a:xfrm>
          <a:noFill/>
        </p:spPr>
        <p:txBody>
          <a:bodyPr/>
          <a:lstStyle>
            <a:lvl1pPr marL="0" indent="0">
              <a:buNone/>
              <a:defRPr sz="1000">
                <a:solidFill>
                  <a:schemeClr val="tx2"/>
                </a:solidFill>
              </a:defRPr>
            </a:lvl1pPr>
          </a:lstStyle>
          <a:p>
            <a:r>
              <a:rPr lang="fi-FI" dirty="0"/>
              <a:t>Lisää logo kuvapankista. Tummalle taustalle valkoinen logo, vaalealle monivärinen.</a:t>
            </a:r>
          </a:p>
        </p:txBody>
      </p:sp>
    </p:spTree>
    <p:extLst>
      <p:ext uri="{BB962C8B-B14F-4D97-AF65-F5344CB8AC3E}">
        <p14:creationId xmlns:p14="http://schemas.microsoft.com/office/powerpoint/2010/main" val="123024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chemeClr val="accent1"/>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FFC621E-FB51-E04E-8986-E341E9D12EFF}"/>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äijät-Sote logo">
            <a:extLst>
              <a:ext uri="{FF2B5EF4-FFF2-40B4-BE49-F238E27FC236}">
                <a16:creationId xmlns:a16="http://schemas.microsoft.com/office/drawing/2014/main" id="{259EA562-2B8F-5E45-B1B9-C904B6D75A1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5164" y="1033409"/>
            <a:ext cx="8401606" cy="1389185"/>
          </a:xfrm>
        </p:spPr>
        <p:txBody>
          <a:bodyPr anchor="t"/>
          <a:lstStyle>
            <a:lvl1pPr>
              <a:defRPr sz="4000">
                <a:solidFill>
                  <a:schemeClr val="bg1"/>
                </a:solidFill>
              </a:defRPr>
            </a:lvl1pPr>
          </a:lstStyle>
          <a:p>
            <a:r>
              <a:rPr lang="fi-FI"/>
              <a:t>Muokkaa ots. perustyyl. napsautt.</a:t>
            </a:r>
            <a:endParaRPr lang="en-US" dirty="0"/>
          </a:p>
        </p:txBody>
      </p:sp>
      <p:sp>
        <p:nvSpPr>
          <p:cNvPr id="7" name="Alaotsikko 2">
            <a:extLst>
              <a:ext uri="{FF2B5EF4-FFF2-40B4-BE49-F238E27FC236}">
                <a16:creationId xmlns:a16="http://schemas.microsoft.com/office/drawing/2014/main" id="{915994C9-E654-6F48-B62E-BB63112E67A8}"/>
              </a:ext>
            </a:extLst>
          </p:cNvPr>
          <p:cNvSpPr>
            <a:spLocks noGrp="1"/>
          </p:cNvSpPr>
          <p:nvPr>
            <p:ph type="subTitle" idx="1"/>
          </p:nvPr>
        </p:nvSpPr>
        <p:spPr>
          <a:xfrm>
            <a:off x="625163" y="2817820"/>
            <a:ext cx="8401608" cy="5935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kuvalla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9095834-78E3-0448-8C46-F00D81D0812C}"/>
              </a:ext>
            </a:extLst>
          </p:cNvPr>
          <p:cNvSpPr>
            <a:spLocks noGrp="1"/>
          </p:cNvSpPr>
          <p:nvPr>
            <p:ph type="pic" sz="quarter" idx="10"/>
          </p:nvPr>
        </p:nvSpPr>
        <p:spPr>
          <a:xfrm>
            <a:off x="0" y="0"/>
            <a:ext cx="6096000" cy="6858000"/>
          </a:xfrm>
        </p:spPr>
        <p:txBody>
          <a:bodyPr/>
          <a:lstStyle>
            <a:lvl1pPr marL="0" indent="0">
              <a:buNone/>
              <a:defRPr/>
            </a:lvl1pPr>
          </a:lstStyle>
          <a:p>
            <a:r>
              <a:rPr lang="fi-FI" noProof="0"/>
              <a:t>Lisää kuva napsauttamalla kuvaketta</a:t>
            </a:r>
            <a:endParaRPr lang="fi-FI" noProof="0" dirty="0"/>
          </a:p>
        </p:txBody>
      </p:sp>
      <p:sp>
        <p:nvSpPr>
          <p:cNvPr id="5" name="Rectangle 4">
            <a:extLst>
              <a:ext uri="{FF2B5EF4-FFF2-40B4-BE49-F238E27FC236}">
                <a16:creationId xmlns:a16="http://schemas.microsoft.com/office/drawing/2014/main" id="{6D3EAD9F-B9C0-9443-A247-E9AACA99430E}"/>
              </a:ext>
              <a:ext uri="{C183D7F6-B498-43B3-948B-1728B52AA6E4}">
                <adec:decorative xmlns:adec="http://schemas.microsoft.com/office/drawing/2017/decorative" val="1"/>
              </a:ext>
            </a:extLst>
          </p:cNvPr>
          <p:cNvSpPr/>
          <p:nvPr userDrawn="1"/>
        </p:nvSpPr>
        <p:spPr>
          <a:xfrm>
            <a:off x="6096000" y="0"/>
            <a:ext cx="61880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noProof="0" dirty="0"/>
          </a:p>
        </p:txBody>
      </p:sp>
      <p:sp>
        <p:nvSpPr>
          <p:cNvPr id="2" name="Otsikko 1"/>
          <p:cNvSpPr>
            <a:spLocks noGrp="1"/>
          </p:cNvSpPr>
          <p:nvPr>
            <p:ph type="ctrTitle"/>
          </p:nvPr>
        </p:nvSpPr>
        <p:spPr>
          <a:xfrm>
            <a:off x="6660106" y="3494385"/>
            <a:ext cx="4937749" cy="1863271"/>
          </a:xfrm>
        </p:spPr>
        <p:txBody>
          <a:bodyPr anchor="t">
            <a:normAutofit/>
          </a:bodyPr>
          <a:lstStyle>
            <a:lvl1pPr algn="r">
              <a:lnSpc>
                <a:spcPct val="100000"/>
              </a:lnSpc>
              <a:defRPr sz="3200">
                <a:solidFill>
                  <a:schemeClr val="bg1"/>
                </a:solidFill>
              </a:defRPr>
            </a:lvl1pPr>
          </a:lstStyle>
          <a:p>
            <a:r>
              <a:rPr lang="fi-FI" noProof="0"/>
              <a:t>Muokkaa ots. perustyyl. napsautt.</a:t>
            </a:r>
            <a:endParaRPr lang="fi-FI" noProof="0" dirty="0"/>
          </a:p>
        </p:txBody>
      </p:sp>
      <p:sp>
        <p:nvSpPr>
          <p:cNvPr id="3" name="Alaotsikko 2"/>
          <p:cNvSpPr>
            <a:spLocks noGrp="1"/>
          </p:cNvSpPr>
          <p:nvPr>
            <p:ph type="subTitle" idx="1"/>
          </p:nvPr>
        </p:nvSpPr>
        <p:spPr>
          <a:xfrm>
            <a:off x="6660106" y="5406642"/>
            <a:ext cx="4937750" cy="593595"/>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pic>
        <p:nvPicPr>
          <p:cNvPr id="12" name="Picture 12" descr="Päijät-Sote logo">
            <a:extLst>
              <a:ext uri="{FF2B5EF4-FFF2-40B4-BE49-F238E27FC236}">
                <a16:creationId xmlns:a16="http://schemas.microsoft.com/office/drawing/2014/main" id="{32B4B15B-F092-8746-8FBC-C924ECFA70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28415"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40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 kuvall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5F975E-8715-6148-834D-D37F1CB38AFE}"/>
              </a:ext>
              <a:ext uri="{C183D7F6-B498-43B3-948B-1728B52AA6E4}">
                <adec:decorative xmlns:adec="http://schemas.microsoft.com/office/drawing/2017/decorative" val="1"/>
              </a:ext>
            </a:extLst>
          </p:cNvPr>
          <p:cNvSpPr/>
          <p:nvPr userDrawn="1"/>
        </p:nvSpPr>
        <p:spPr>
          <a:xfrm>
            <a:off x="0" y="0"/>
            <a:ext cx="61880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noProof="0" dirty="0"/>
          </a:p>
        </p:txBody>
      </p:sp>
      <p:pic>
        <p:nvPicPr>
          <p:cNvPr id="10" name="Picture 12" descr="Päijät-Sote logo">
            <a:extLst>
              <a:ext uri="{FF2B5EF4-FFF2-40B4-BE49-F238E27FC236}">
                <a16:creationId xmlns:a16="http://schemas.microsoft.com/office/drawing/2014/main" id="{259EA562-2B8F-5E45-B1B9-C904B6D75A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tsikko 1">
            <a:extLst>
              <a:ext uri="{FF2B5EF4-FFF2-40B4-BE49-F238E27FC236}">
                <a16:creationId xmlns:a16="http://schemas.microsoft.com/office/drawing/2014/main" id="{8CEDAFB9-2193-9647-AF1A-CDF545968DBF}"/>
              </a:ext>
            </a:extLst>
          </p:cNvPr>
          <p:cNvSpPr>
            <a:spLocks noGrp="1"/>
          </p:cNvSpPr>
          <p:nvPr>
            <p:ph type="ctrTitle"/>
          </p:nvPr>
        </p:nvSpPr>
        <p:spPr>
          <a:xfrm>
            <a:off x="625163" y="815557"/>
            <a:ext cx="4937749" cy="1863271"/>
          </a:xfrm>
        </p:spPr>
        <p:txBody>
          <a:bodyPr anchor="t">
            <a:normAutofit/>
          </a:bodyPr>
          <a:lstStyle>
            <a:lvl1pPr algn="l">
              <a:lnSpc>
                <a:spcPct val="100000"/>
              </a:lnSpc>
              <a:defRPr sz="3200">
                <a:solidFill>
                  <a:schemeClr val="bg1"/>
                </a:solidFill>
              </a:defRPr>
            </a:lvl1pPr>
          </a:lstStyle>
          <a:p>
            <a:r>
              <a:rPr lang="fi-FI" noProof="0"/>
              <a:t>Muokkaa ots. perustyyl. napsautt.</a:t>
            </a:r>
            <a:endParaRPr lang="fi-FI" noProof="0" dirty="0"/>
          </a:p>
        </p:txBody>
      </p:sp>
      <p:sp>
        <p:nvSpPr>
          <p:cNvPr id="8" name="Alaotsikko 2">
            <a:extLst>
              <a:ext uri="{FF2B5EF4-FFF2-40B4-BE49-F238E27FC236}">
                <a16:creationId xmlns:a16="http://schemas.microsoft.com/office/drawing/2014/main" id="{915994C9-E654-6F48-B62E-BB63112E67A8}"/>
              </a:ext>
            </a:extLst>
          </p:cNvPr>
          <p:cNvSpPr>
            <a:spLocks noGrp="1"/>
          </p:cNvSpPr>
          <p:nvPr>
            <p:ph type="subTitle" idx="1"/>
          </p:nvPr>
        </p:nvSpPr>
        <p:spPr>
          <a:xfrm>
            <a:off x="625163" y="2727814"/>
            <a:ext cx="4937750" cy="5935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2" name="Picture Placeholder 11">
            <a:extLst>
              <a:ext uri="{FF2B5EF4-FFF2-40B4-BE49-F238E27FC236}">
                <a16:creationId xmlns:a16="http://schemas.microsoft.com/office/drawing/2014/main" id="{427341BA-2D39-2841-9D1C-F6A03E97843D}"/>
              </a:ext>
            </a:extLst>
          </p:cNvPr>
          <p:cNvSpPr>
            <a:spLocks noGrp="1"/>
          </p:cNvSpPr>
          <p:nvPr>
            <p:ph type="pic" sz="quarter" idx="10"/>
          </p:nvPr>
        </p:nvSpPr>
        <p:spPr>
          <a:xfrm>
            <a:off x="6188075" y="0"/>
            <a:ext cx="6003925" cy="6858000"/>
          </a:xfrm>
        </p:spPr>
        <p:txBody>
          <a:bodyPr/>
          <a:lstStyle>
            <a:lvl1pPr marL="0" indent="0">
              <a:buNone/>
              <a:defRPr/>
            </a:lvl1pPr>
          </a:lstStyle>
          <a:p>
            <a:r>
              <a:rPr lang="fi-FI" noProof="0"/>
              <a:t>Lisää kuva napsauttamalla kuvaketta</a:t>
            </a:r>
            <a:endParaRPr lang="fi-FI" noProof="0" dirty="0"/>
          </a:p>
        </p:txBody>
      </p:sp>
    </p:spTree>
    <p:extLst>
      <p:ext uri="{BB962C8B-B14F-4D97-AF65-F5344CB8AC3E}">
        <p14:creationId xmlns:p14="http://schemas.microsoft.com/office/powerpoint/2010/main" val="405778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89CFC625-E468-9C4D-B0A9-88D3DD143D89}"/>
              </a:ext>
            </a:extLst>
          </p:cNvPr>
          <p:cNvSpPr>
            <a:spLocks noGrp="1" noChangeArrowheads="1"/>
          </p:cNvSpPr>
          <p:nvPr>
            <p:ph type="title"/>
          </p:nvPr>
        </p:nvSpPr>
        <p:spPr bwMode="auto">
          <a:xfrm>
            <a:off x="838200" y="912904"/>
            <a:ext cx="10515600" cy="101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x-none" noProof="0" dirty="0"/>
              <a:t>Muokkaa otsikkoa</a:t>
            </a:r>
          </a:p>
        </p:txBody>
      </p:sp>
      <p:sp>
        <p:nvSpPr>
          <p:cNvPr id="1027" name="Tekstin paikkamerkki 2">
            <a:extLst>
              <a:ext uri="{FF2B5EF4-FFF2-40B4-BE49-F238E27FC236}">
                <a16:creationId xmlns:a16="http://schemas.microsoft.com/office/drawing/2014/main" id="{7875E202-CA05-F143-B0BB-F0C0F3D9C018}"/>
              </a:ext>
            </a:extLst>
          </p:cNvPr>
          <p:cNvSpPr>
            <a:spLocks noGrp="1" noChangeArrowheads="1"/>
          </p:cNvSpPr>
          <p:nvPr>
            <p:ph type="body" idx="1"/>
          </p:nvPr>
        </p:nvSpPr>
        <p:spPr bwMode="auto">
          <a:xfrm>
            <a:off x="838200" y="2025650"/>
            <a:ext cx="105156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x-none" noProof="0" dirty="0"/>
              <a:t>Muokkaa tekstin perustyylejä</a:t>
            </a:r>
          </a:p>
          <a:p>
            <a:pPr lvl="1"/>
            <a:r>
              <a:rPr lang="fi-FI" altLang="x-none" noProof="0" dirty="0"/>
              <a:t>toinen taso</a:t>
            </a:r>
          </a:p>
          <a:p>
            <a:pPr lvl="2"/>
            <a:r>
              <a:rPr lang="fi-FI" altLang="x-none" noProof="0" dirty="0"/>
              <a:t>kolmas taso</a:t>
            </a:r>
          </a:p>
          <a:p>
            <a:pPr lvl="3"/>
            <a:r>
              <a:rPr lang="fi-FI" altLang="x-none" noProof="0" dirty="0"/>
              <a:t>neljäs taso</a:t>
            </a:r>
          </a:p>
          <a:p>
            <a:pPr lvl="4"/>
            <a:r>
              <a:rPr lang="fi-FI" altLang="x-none" noProof="0" dirty="0"/>
              <a:t>viides taso</a:t>
            </a:r>
          </a:p>
          <a:p>
            <a:pPr lvl="5"/>
            <a:r>
              <a:rPr lang="fi-FI" altLang="x-none" noProof="0" dirty="0"/>
              <a:t>kuudes taso</a:t>
            </a:r>
          </a:p>
          <a:p>
            <a:pPr lvl="6"/>
            <a:r>
              <a:rPr lang="fi-FI" altLang="x-none" noProof="0" dirty="0"/>
              <a:t>seitsemäs taso</a:t>
            </a:r>
          </a:p>
          <a:p>
            <a:pPr lvl="7"/>
            <a:r>
              <a:rPr lang="fi-FI" altLang="x-none" noProof="0" dirty="0"/>
              <a:t>kahdeksas taso</a:t>
            </a:r>
          </a:p>
          <a:p>
            <a:pPr lvl="8"/>
            <a:r>
              <a:rPr lang="fi-FI" altLang="x-none" noProof="0" dirty="0"/>
              <a:t>yhdeksäs taso</a:t>
            </a:r>
          </a:p>
        </p:txBody>
      </p:sp>
      <p:pic>
        <p:nvPicPr>
          <p:cNvPr id="1031" name="Picture 11" descr="Päijät-Sote logo">
            <a:extLst>
              <a:ext uri="{FF2B5EF4-FFF2-40B4-BE49-F238E27FC236}">
                <a16:creationId xmlns:a16="http://schemas.microsoft.com/office/drawing/2014/main" id="{32EF4212-19FE-424A-B0AE-A2E9703FBEDD}"/>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5" r:id="rId1"/>
    <p:sldLayoutId id="2147483864" r:id="rId2"/>
    <p:sldLayoutId id="2147483845" r:id="rId3"/>
    <p:sldLayoutId id="2147483847" r:id="rId4"/>
    <p:sldLayoutId id="2147483846" r:id="rId5"/>
    <p:sldLayoutId id="2147483871" r:id="rId6"/>
    <p:sldLayoutId id="2147483867" r:id="rId7"/>
    <p:sldLayoutId id="2147483849" r:id="rId8"/>
    <p:sldLayoutId id="2147483850" r:id="rId9"/>
    <p:sldLayoutId id="2147483856" r:id="rId10"/>
    <p:sldLayoutId id="2147483853" r:id="rId11"/>
    <p:sldLayoutId id="2147483868" r:id="rId12"/>
    <p:sldLayoutId id="2147483857" r:id="rId13"/>
    <p:sldLayoutId id="2147483858" r:id="rId14"/>
    <p:sldLayoutId id="2147483843" r:id="rId15"/>
    <p:sldLayoutId id="2147483854" r:id="rId16"/>
    <p:sldLayoutId id="2147483869" r:id="rId17"/>
    <p:sldLayoutId id="2147483859" r:id="rId18"/>
    <p:sldLayoutId id="2147483861" r:id="rId19"/>
    <p:sldLayoutId id="2147483862" r:id="rId20"/>
    <p:sldLayoutId id="2147483870" r:id="rId21"/>
  </p:sldLayoutIdLst>
  <p:hf sldNum="0" hdr="0" dt="0"/>
  <p:txStyles>
    <p:titleStyle>
      <a:lvl1pPr algn="l" rtl="0" eaLnBrk="1" fontAlgn="base" hangingPunct="1">
        <a:lnSpc>
          <a:spcPct val="100000"/>
        </a:lnSpc>
        <a:spcBef>
          <a:spcPct val="0"/>
        </a:spcBef>
        <a:spcAft>
          <a:spcPct val="0"/>
        </a:spcAft>
        <a:defRPr sz="3200" b="1" kern="1200">
          <a:solidFill>
            <a:schemeClr val="tx2"/>
          </a:solidFill>
          <a:latin typeface="+mj-lt"/>
          <a:ea typeface="+mj-ea"/>
          <a:cs typeface="Arial" panose="020B0604020202020204" pitchFamily="34" charset="0"/>
        </a:defRPr>
      </a:lvl1pPr>
      <a:lvl2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100000"/>
        </a:lnSpc>
        <a:spcBef>
          <a:spcPts val="1000"/>
        </a:spcBef>
        <a:spcAft>
          <a:spcPct val="0"/>
        </a:spcAft>
        <a:buFont typeface="Arial" panose="020B0604020202020204" pitchFamily="34" charset="0"/>
        <a:buChar char="•"/>
        <a:defRPr sz="1800" kern="1200">
          <a:solidFill>
            <a:schemeClr val="tx2"/>
          </a:solidFill>
          <a:latin typeface="+mn-lt"/>
          <a:ea typeface="+mn-ea"/>
          <a:cs typeface="Arial" panose="020B0604020202020204" pitchFamily="34" charset="0"/>
        </a:defRPr>
      </a:lvl1pPr>
      <a:lvl2pPr marL="6858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Arial" panose="020B0604020202020204" pitchFamily="34" charset="0"/>
        </a:defRPr>
      </a:lvl2pPr>
      <a:lvl3pPr marL="11430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Arial" panose="020B0604020202020204" pitchFamily="34" charset="0"/>
        </a:defRPr>
      </a:lvl3pPr>
      <a:lvl4pPr marL="1657350" indent="-28575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Calibri" panose="020F0502020204030204" pitchFamily="34" charset="0"/>
        </a:defRPr>
      </a:lvl4pPr>
      <a:lvl5pPr marL="20574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Calibri" panose="020F0502020204030204" pitchFamily="34" charset="0"/>
        </a:defRPr>
      </a:lvl5pPr>
      <a:lvl6pPr marL="25146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6pPr>
      <a:lvl7pPr marL="29718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7pPr>
      <a:lvl8pPr marL="34290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8pPr>
      <a:lvl9pPr marL="3943350" indent="-28575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5959E3-032E-48A5-9AB7-0378564AC734}"/>
              </a:ext>
            </a:extLst>
          </p:cNvPr>
          <p:cNvSpPr>
            <a:spLocks noGrp="1"/>
          </p:cNvSpPr>
          <p:nvPr>
            <p:ph type="title"/>
          </p:nvPr>
        </p:nvSpPr>
        <p:spPr>
          <a:xfrm>
            <a:off x="2162755" y="1038578"/>
            <a:ext cx="8254800" cy="2799644"/>
          </a:xfrm>
        </p:spPr>
        <p:txBody>
          <a:bodyPr/>
          <a:lstStyle/>
          <a:p>
            <a:r>
              <a:rPr lang="fi-FI" dirty="0"/>
              <a:t>Kehitysvammaisuus ja mielenterveys</a:t>
            </a:r>
            <a:br>
              <a:rPr lang="fi-FI" dirty="0"/>
            </a:br>
            <a:br>
              <a:rPr lang="fi-FI" dirty="0"/>
            </a:br>
            <a:r>
              <a:rPr lang="fi-FI" sz="3600" dirty="0"/>
              <a:t>Tampere 10.5.2022</a:t>
            </a:r>
          </a:p>
        </p:txBody>
      </p:sp>
      <p:sp>
        <p:nvSpPr>
          <p:cNvPr id="3" name="Tekstin paikkamerkki 2">
            <a:extLst>
              <a:ext uri="{FF2B5EF4-FFF2-40B4-BE49-F238E27FC236}">
                <a16:creationId xmlns:a16="http://schemas.microsoft.com/office/drawing/2014/main" id="{529713AC-F2BD-4D87-8882-CB503AEFE089}"/>
              </a:ext>
            </a:extLst>
          </p:cNvPr>
          <p:cNvSpPr>
            <a:spLocks noGrp="1"/>
          </p:cNvSpPr>
          <p:nvPr>
            <p:ph type="body" sz="quarter" idx="10"/>
          </p:nvPr>
        </p:nvSpPr>
        <p:spPr>
          <a:xfrm>
            <a:off x="4165600" y="4439356"/>
            <a:ext cx="7482771" cy="2224800"/>
          </a:xfrm>
        </p:spPr>
        <p:txBody>
          <a:bodyPr>
            <a:noAutofit/>
          </a:bodyPr>
          <a:lstStyle/>
          <a:p>
            <a:r>
              <a:rPr lang="fi-FI" sz="2400" dirty="0"/>
              <a:t>Terhi Koskentausta</a:t>
            </a:r>
          </a:p>
          <a:p>
            <a:r>
              <a:rPr lang="fi-FI" sz="2400" dirty="0"/>
              <a:t>LKT, psykiatrian erikoislääkäri, </a:t>
            </a:r>
          </a:p>
          <a:p>
            <a:r>
              <a:rPr lang="fi-FI" sz="2400" dirty="0"/>
              <a:t>kehitysvammalääketieteen erityispätevyys </a:t>
            </a:r>
          </a:p>
          <a:p>
            <a:r>
              <a:rPr lang="fi-FI" sz="2400" dirty="0"/>
              <a:t>osastonylilääkäri</a:t>
            </a:r>
          </a:p>
          <a:p>
            <a:r>
              <a:rPr lang="fi-FI" sz="2400" dirty="0"/>
              <a:t>Päijät-Hämeen hyvinvointiyhtymä, neuropsykiatrian poliklinikka</a:t>
            </a:r>
          </a:p>
          <a:p>
            <a:endParaRPr lang="fi-FI" sz="2000" dirty="0"/>
          </a:p>
        </p:txBody>
      </p:sp>
    </p:spTree>
    <p:extLst>
      <p:ext uri="{BB962C8B-B14F-4D97-AF65-F5344CB8AC3E}">
        <p14:creationId xmlns:p14="http://schemas.microsoft.com/office/powerpoint/2010/main" val="696217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A0141-71EE-A947-A1C6-F9C385BA677B}"/>
              </a:ext>
            </a:extLst>
          </p:cNvPr>
          <p:cNvSpPr>
            <a:spLocks noGrp="1"/>
          </p:cNvSpPr>
          <p:nvPr>
            <p:ph idx="1"/>
          </p:nvPr>
        </p:nvSpPr>
        <p:spPr>
          <a:xfrm>
            <a:off x="838200" y="1772356"/>
            <a:ext cx="10515600" cy="4451520"/>
          </a:xfrm>
        </p:spPr>
        <p:txBody>
          <a:bodyPr>
            <a:normAutofit/>
          </a:bodyPr>
          <a:lstStyle/>
          <a:p>
            <a:pPr>
              <a:spcBef>
                <a:spcPts val="800"/>
              </a:spcBef>
              <a:buFont typeface="Wingdings" pitchFamily="2" charset="2"/>
              <a:buChar char="Ø"/>
              <a:defRPr/>
            </a:pPr>
            <a:r>
              <a:rPr lang="fi-FI" sz="2400" dirty="0"/>
              <a:t>Yhdenvertaisuus mielenterveyspalveluissa ei käytännössä  aina toteudu</a:t>
            </a:r>
          </a:p>
          <a:p>
            <a:pPr lvl="1">
              <a:spcBef>
                <a:spcPts val="800"/>
              </a:spcBef>
              <a:buFont typeface="Wingdings" pitchFamily="2" charset="2"/>
              <a:buChar char="Ø"/>
              <a:defRPr/>
            </a:pPr>
            <a:r>
              <a:rPr lang="fi-FI" sz="1800" dirty="0"/>
              <a:t>Perus- ja erityistason mielenterveyspalveluissa on puutteita kehitysvammaosaamisesta, ja kehitysvammainen henkilö voidaan kokea liian vaikeaksi potilaaksi.</a:t>
            </a:r>
          </a:p>
          <a:p>
            <a:pPr lvl="1">
              <a:spcBef>
                <a:spcPts val="800"/>
              </a:spcBef>
              <a:buFont typeface="Wingdings" pitchFamily="2" charset="2"/>
              <a:buChar char="Ø"/>
              <a:defRPr/>
            </a:pPr>
            <a:r>
              <a:rPr lang="fi-FI" sz="1800" dirty="0"/>
              <a:t>Erikoissairaanhoitoa vaativaa kehitysvammaisen psykiatrista häiriötä saatetaan käytännössä hoitaa terveyskeskuksessa yleislääkärin toimesta tai kehitysvammapalveluissa muun alan erikoislääkärin kuin psykiatrin toimesta.</a:t>
            </a:r>
          </a:p>
          <a:p>
            <a:pPr>
              <a:spcBef>
                <a:spcPts val="800"/>
              </a:spcBef>
              <a:buFont typeface="Wingdings" pitchFamily="2" charset="2"/>
              <a:buChar char="Ø"/>
              <a:defRPr/>
            </a:pPr>
            <a:r>
              <a:rPr lang="fi-FI" sz="2400" dirty="0"/>
              <a:t>Kehitysvammaisille suunnattuja erityistason mielenterveyspalveluja on osassa sairaanhoitopiireistä</a:t>
            </a:r>
          </a:p>
          <a:p>
            <a:pPr lvl="1">
              <a:spcBef>
                <a:spcPts val="800"/>
              </a:spcBef>
              <a:buFont typeface="Wingdings" pitchFamily="2" charset="2"/>
              <a:buChar char="Ø"/>
              <a:defRPr/>
            </a:pPr>
            <a:r>
              <a:rPr lang="fi-FI" sz="1800" dirty="0"/>
              <a:t>Kehitysvammapsykiatrian vahvistuminen on mahdollistanut sen, että kehitysvammaisten mielenterveysongelmia arvioivat ja hoitavat yhä useammin kehitysvammaisuuteen perehtyneet psykiatrit ja muut psykiatrian ammattilaiset.</a:t>
            </a:r>
          </a:p>
          <a:p>
            <a:pPr lvl="1">
              <a:spcBef>
                <a:spcPts val="800"/>
              </a:spcBef>
              <a:buFont typeface="Wingdings" pitchFamily="2" charset="2"/>
              <a:buChar char="Ø"/>
              <a:defRPr/>
            </a:pPr>
            <a:r>
              <a:rPr lang="fi-FI" sz="1800" dirty="0"/>
              <a:t>Palvelujen kehittämiselle on edelleen tarvetta.</a:t>
            </a:r>
          </a:p>
        </p:txBody>
      </p:sp>
      <p:sp>
        <p:nvSpPr>
          <p:cNvPr id="3" name="Title 2">
            <a:extLst>
              <a:ext uri="{FF2B5EF4-FFF2-40B4-BE49-F238E27FC236}">
                <a16:creationId xmlns:a16="http://schemas.microsoft.com/office/drawing/2014/main" id="{6C2AB015-4E39-454C-9C53-2913B1A3C159}"/>
              </a:ext>
            </a:extLst>
          </p:cNvPr>
          <p:cNvSpPr>
            <a:spLocks noGrp="1"/>
          </p:cNvSpPr>
          <p:nvPr>
            <p:ph type="title"/>
          </p:nvPr>
        </p:nvSpPr>
        <p:spPr>
          <a:xfrm>
            <a:off x="838200" y="634124"/>
            <a:ext cx="10515600" cy="1018962"/>
          </a:xfrm>
        </p:spPr>
        <p:txBody>
          <a:bodyPr/>
          <a:lstStyle/>
          <a:p>
            <a:r>
              <a:rPr lang="en-FI" dirty="0"/>
              <a:t>Kehitysvammaisten mielenterveyspalvelut</a:t>
            </a:r>
          </a:p>
        </p:txBody>
      </p:sp>
      <p:sp>
        <p:nvSpPr>
          <p:cNvPr id="4" name="TextBox 3">
            <a:extLst>
              <a:ext uri="{FF2B5EF4-FFF2-40B4-BE49-F238E27FC236}">
                <a16:creationId xmlns:a16="http://schemas.microsoft.com/office/drawing/2014/main" id="{37AD54F1-5B2E-D84F-BC28-56731A423E58}"/>
              </a:ext>
            </a:extLst>
          </p:cNvPr>
          <p:cNvSpPr txBox="1"/>
          <p:nvPr/>
        </p:nvSpPr>
        <p:spPr>
          <a:xfrm>
            <a:off x="8667045" y="6220178"/>
            <a:ext cx="2686755" cy="276999"/>
          </a:xfrm>
          <a:prstGeom prst="rect">
            <a:avLst/>
          </a:prstGeom>
          <a:noFill/>
        </p:spPr>
        <p:txBody>
          <a:bodyPr wrap="square" rtlCol="0">
            <a:spAutoFit/>
          </a:bodyPr>
          <a:lstStyle/>
          <a:p>
            <a:r>
              <a:rPr lang="en-FI" sz="1200" dirty="0"/>
              <a:t>Terhi Koskentausta 10.5.2022</a:t>
            </a:r>
          </a:p>
        </p:txBody>
      </p:sp>
    </p:spTree>
    <p:extLst>
      <p:ext uri="{BB962C8B-B14F-4D97-AF65-F5344CB8AC3E}">
        <p14:creationId xmlns:p14="http://schemas.microsoft.com/office/powerpoint/2010/main" val="284568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A0141-71EE-A947-A1C6-F9C385BA677B}"/>
              </a:ext>
            </a:extLst>
          </p:cNvPr>
          <p:cNvSpPr>
            <a:spLocks noGrp="1"/>
          </p:cNvSpPr>
          <p:nvPr>
            <p:ph idx="1"/>
          </p:nvPr>
        </p:nvSpPr>
        <p:spPr>
          <a:xfrm>
            <a:off x="838200" y="2096428"/>
            <a:ext cx="10515600" cy="4127447"/>
          </a:xfrm>
        </p:spPr>
        <p:txBody>
          <a:bodyPr>
            <a:normAutofit/>
          </a:bodyPr>
          <a:lstStyle/>
          <a:p>
            <a:pPr>
              <a:spcBef>
                <a:spcPts val="800"/>
              </a:spcBef>
              <a:buFont typeface="Wingdings" pitchFamily="2" charset="2"/>
              <a:buChar char="Ø"/>
              <a:defRPr/>
            </a:pPr>
            <a:r>
              <a:rPr lang="en-FI" dirty="0"/>
              <a:t>Kommunikointi – ymmärretyksi tuleminen ja vaikuttamisen mahdollisuus</a:t>
            </a:r>
          </a:p>
          <a:p>
            <a:pPr>
              <a:spcBef>
                <a:spcPts val="800"/>
              </a:spcBef>
              <a:buFont typeface="Wingdings" pitchFamily="2" charset="2"/>
              <a:buChar char="Ø"/>
              <a:defRPr/>
            </a:pPr>
            <a:r>
              <a:rPr lang="en-FI" dirty="0"/>
              <a:t>Somaattisen terveydentilan, liitännäisvammojen ja aistierityisyyksien huomiointi</a:t>
            </a:r>
          </a:p>
          <a:p>
            <a:pPr>
              <a:spcBef>
                <a:spcPts val="800"/>
              </a:spcBef>
              <a:buFont typeface="Wingdings" pitchFamily="2" charset="2"/>
              <a:buChar char="Ø"/>
              <a:defRPr/>
            </a:pPr>
            <a:r>
              <a:rPr lang="en-FI" dirty="0"/>
              <a:t>Myönteiset ihmissuhteet</a:t>
            </a:r>
          </a:p>
          <a:p>
            <a:pPr>
              <a:spcBef>
                <a:spcPts val="800"/>
              </a:spcBef>
              <a:buFont typeface="Wingdings" pitchFamily="2" charset="2"/>
              <a:buChar char="Ø"/>
              <a:defRPr/>
            </a:pPr>
            <a:r>
              <a:rPr lang="en-FI" dirty="0"/>
              <a:t>Psyykkisten häiriöiden tunnistaminen ja asianmukainen hoito</a:t>
            </a:r>
          </a:p>
          <a:p>
            <a:pPr>
              <a:spcBef>
                <a:spcPts val="800"/>
              </a:spcBef>
              <a:buFont typeface="Wingdings" pitchFamily="2" charset="2"/>
              <a:buChar char="Ø"/>
              <a:defRPr/>
            </a:pPr>
            <a:r>
              <a:rPr lang="en-FI" dirty="0"/>
              <a:t>Asuminen, työ ja harrastukset</a:t>
            </a:r>
          </a:p>
          <a:p>
            <a:pPr>
              <a:spcBef>
                <a:spcPts val="800"/>
              </a:spcBef>
              <a:buFont typeface="Wingdings" pitchFamily="2" charset="2"/>
              <a:buChar char="Ø"/>
              <a:defRPr/>
            </a:pPr>
            <a:r>
              <a:rPr lang="en-FI" dirty="0"/>
              <a:t>Itsemääräämisoikeus ja mahdollisuus vaikuttaa</a:t>
            </a:r>
          </a:p>
          <a:p>
            <a:pPr lvl="1">
              <a:spcBef>
                <a:spcPts val="800"/>
              </a:spcBef>
              <a:buFont typeface="Wingdings" pitchFamily="2" charset="2"/>
              <a:buChar char="Ø"/>
              <a:defRPr/>
            </a:pPr>
            <a:r>
              <a:rPr lang="en-FI" dirty="0"/>
              <a:t>Oman näköinen asuminen ja koti, työ ja harrastukset</a:t>
            </a:r>
          </a:p>
          <a:p>
            <a:pPr lvl="1">
              <a:spcBef>
                <a:spcPts val="800"/>
              </a:spcBef>
              <a:buFont typeface="Wingdings" pitchFamily="2" charset="2"/>
              <a:buChar char="Ø"/>
              <a:defRPr/>
            </a:pPr>
            <a:r>
              <a:rPr lang="en-FI" dirty="0"/>
              <a:t>Oikein mitoitettu arjen tuki ja psyykkinen tuki</a:t>
            </a:r>
          </a:p>
          <a:p>
            <a:pPr>
              <a:spcBef>
                <a:spcPts val="800"/>
              </a:spcBef>
              <a:buFont typeface="Wingdings" pitchFamily="2" charset="2"/>
              <a:buChar char="Ø"/>
              <a:defRPr/>
            </a:pPr>
            <a:r>
              <a:rPr lang="en-FI" dirty="0"/>
              <a:t>Useinkaan ei kyse ole siitä että “viallinen” ihminen pitäisi korjata,                                                 vaan oleellisempaa on korjata ympäristöä ja olosuhteita.</a:t>
            </a:r>
          </a:p>
        </p:txBody>
      </p:sp>
      <p:sp>
        <p:nvSpPr>
          <p:cNvPr id="3" name="Title 2">
            <a:extLst>
              <a:ext uri="{FF2B5EF4-FFF2-40B4-BE49-F238E27FC236}">
                <a16:creationId xmlns:a16="http://schemas.microsoft.com/office/drawing/2014/main" id="{6C2AB015-4E39-454C-9C53-2913B1A3C159}"/>
              </a:ext>
            </a:extLst>
          </p:cNvPr>
          <p:cNvSpPr>
            <a:spLocks noGrp="1"/>
          </p:cNvSpPr>
          <p:nvPr>
            <p:ph type="title"/>
          </p:nvPr>
        </p:nvSpPr>
        <p:spPr>
          <a:xfrm>
            <a:off x="838200" y="634124"/>
            <a:ext cx="10515600" cy="1018962"/>
          </a:xfrm>
        </p:spPr>
        <p:txBody>
          <a:bodyPr/>
          <a:lstStyle/>
          <a:p>
            <a:r>
              <a:rPr lang="en-FI" dirty="0"/>
              <a:t>Miten kehitysvammaisten mielenterveyttä voidaan tukea</a:t>
            </a:r>
          </a:p>
        </p:txBody>
      </p:sp>
      <p:sp>
        <p:nvSpPr>
          <p:cNvPr id="4" name="TextBox 3">
            <a:extLst>
              <a:ext uri="{FF2B5EF4-FFF2-40B4-BE49-F238E27FC236}">
                <a16:creationId xmlns:a16="http://schemas.microsoft.com/office/drawing/2014/main" id="{65DAE547-EDDA-2940-B836-F4E5DDF28A60}"/>
              </a:ext>
            </a:extLst>
          </p:cNvPr>
          <p:cNvSpPr txBox="1"/>
          <p:nvPr/>
        </p:nvSpPr>
        <p:spPr>
          <a:xfrm>
            <a:off x="8667045" y="6220178"/>
            <a:ext cx="2686755" cy="276999"/>
          </a:xfrm>
          <a:prstGeom prst="rect">
            <a:avLst/>
          </a:prstGeom>
          <a:noFill/>
        </p:spPr>
        <p:txBody>
          <a:bodyPr wrap="square" rtlCol="0">
            <a:spAutoFit/>
          </a:bodyPr>
          <a:lstStyle/>
          <a:p>
            <a:r>
              <a:rPr lang="en-FI" sz="1200" dirty="0"/>
              <a:t>Terhi Koskentausta 10.5.2022</a:t>
            </a:r>
          </a:p>
        </p:txBody>
      </p:sp>
      <p:pic>
        <p:nvPicPr>
          <p:cNvPr id="1026" name="Picture 2" descr="hyvä elämä">
            <a:extLst>
              <a:ext uri="{FF2B5EF4-FFF2-40B4-BE49-F238E27FC236}">
                <a16:creationId xmlns:a16="http://schemas.microsoft.com/office/drawing/2014/main" id="{57553423-95C5-B342-BB5B-B2B13AC54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7445" y="2981552"/>
            <a:ext cx="3016955" cy="301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916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A0141-71EE-A947-A1C6-F9C385BA677B}"/>
              </a:ext>
            </a:extLst>
          </p:cNvPr>
          <p:cNvSpPr>
            <a:spLocks noGrp="1"/>
          </p:cNvSpPr>
          <p:nvPr>
            <p:ph idx="1"/>
          </p:nvPr>
        </p:nvSpPr>
        <p:spPr>
          <a:xfrm>
            <a:off x="838200" y="1739590"/>
            <a:ext cx="10515600" cy="4484286"/>
          </a:xfrm>
        </p:spPr>
        <p:txBody>
          <a:bodyPr>
            <a:normAutofit/>
          </a:bodyPr>
          <a:lstStyle/>
          <a:p>
            <a:pPr marL="457200" indent="-457200">
              <a:buFont typeface="Wingdings" pitchFamily="2" charset="2"/>
              <a:buChar char="Ø"/>
            </a:pPr>
            <a:r>
              <a:rPr lang="en-GB" sz="2800" dirty="0" err="1"/>
              <a:t>Mielenterveys</a:t>
            </a:r>
            <a:r>
              <a:rPr lang="en-GB" sz="2800" dirty="0"/>
              <a:t> </a:t>
            </a:r>
            <a:r>
              <a:rPr lang="en-GB" sz="2800" dirty="0" err="1"/>
              <a:t>tarkoittaa</a:t>
            </a:r>
            <a:r>
              <a:rPr lang="en-GB" sz="2800" dirty="0"/>
              <a:t> </a:t>
            </a:r>
            <a:r>
              <a:rPr lang="en-GB" sz="2800" dirty="0" err="1"/>
              <a:t>muutakin</a:t>
            </a:r>
            <a:r>
              <a:rPr lang="en-GB" sz="2800" dirty="0"/>
              <a:t> </a:t>
            </a:r>
            <a:r>
              <a:rPr lang="en-GB" sz="2800" dirty="0" err="1"/>
              <a:t>kuin</a:t>
            </a:r>
            <a:r>
              <a:rPr lang="en-GB" sz="2800" dirty="0"/>
              <a:t> </a:t>
            </a:r>
            <a:r>
              <a:rPr lang="en-GB" sz="2800" dirty="0" err="1"/>
              <a:t>psyykkisten</a:t>
            </a:r>
            <a:r>
              <a:rPr lang="en-GB" sz="2800" dirty="0"/>
              <a:t> </a:t>
            </a:r>
            <a:r>
              <a:rPr lang="en-GB" sz="2800" dirty="0" err="1"/>
              <a:t>häiriöiden</a:t>
            </a:r>
            <a:r>
              <a:rPr lang="en-GB" sz="2800" dirty="0"/>
              <a:t> </a:t>
            </a:r>
            <a:r>
              <a:rPr lang="en-GB" sz="2800" dirty="0" err="1"/>
              <a:t>puuttumista</a:t>
            </a:r>
            <a:r>
              <a:rPr lang="en-GB" sz="2800" dirty="0"/>
              <a:t>.</a:t>
            </a:r>
          </a:p>
          <a:p>
            <a:pPr marL="457200" indent="-457200">
              <a:buFont typeface="Wingdings" pitchFamily="2" charset="2"/>
              <a:buChar char="Ø"/>
            </a:pPr>
            <a:r>
              <a:rPr lang="en-GB" sz="2800" dirty="0" err="1"/>
              <a:t>WHO:n</a:t>
            </a:r>
            <a:r>
              <a:rPr lang="en-GB" sz="2800" dirty="0"/>
              <a:t> </a:t>
            </a:r>
            <a:r>
              <a:rPr lang="en-GB" sz="2800" dirty="0" err="1"/>
              <a:t>mukaan</a:t>
            </a:r>
            <a:r>
              <a:rPr lang="en-GB" sz="2800" dirty="0"/>
              <a:t> </a:t>
            </a:r>
            <a:r>
              <a:rPr lang="en-GB" sz="2800" dirty="0" err="1"/>
              <a:t>mielenterveys</a:t>
            </a:r>
            <a:r>
              <a:rPr lang="en-GB" sz="2800" dirty="0"/>
              <a:t> on </a:t>
            </a:r>
            <a:r>
              <a:rPr lang="en-GB" sz="2800" dirty="0" err="1"/>
              <a:t>hyvinvoinnin</a:t>
            </a:r>
            <a:r>
              <a:rPr lang="en-GB" sz="2800" dirty="0"/>
              <a:t> </a:t>
            </a:r>
            <a:r>
              <a:rPr lang="en-GB" sz="2800" dirty="0" err="1"/>
              <a:t>tila</a:t>
            </a:r>
            <a:r>
              <a:rPr lang="en-GB" sz="2800" dirty="0"/>
              <a:t>, </a:t>
            </a:r>
            <a:r>
              <a:rPr lang="en-GB" sz="2800" dirty="0" err="1"/>
              <a:t>jossa</a:t>
            </a:r>
            <a:r>
              <a:rPr lang="en-GB" sz="2800" dirty="0"/>
              <a:t> </a:t>
            </a:r>
            <a:r>
              <a:rPr lang="en-GB" sz="2800" dirty="0" err="1"/>
              <a:t>ihminen</a:t>
            </a:r>
            <a:r>
              <a:rPr lang="en-GB" sz="2800" dirty="0"/>
              <a:t> </a:t>
            </a:r>
            <a:r>
              <a:rPr lang="en-GB" sz="2800" dirty="0" err="1"/>
              <a:t>pystyy</a:t>
            </a:r>
            <a:r>
              <a:rPr lang="en-GB" sz="2800" dirty="0"/>
              <a:t> </a:t>
            </a:r>
            <a:r>
              <a:rPr lang="en-GB" sz="2800" dirty="0" err="1"/>
              <a:t>näkemään</a:t>
            </a:r>
            <a:r>
              <a:rPr lang="en-GB" sz="2800" dirty="0"/>
              <a:t> </a:t>
            </a:r>
            <a:r>
              <a:rPr lang="en-GB" sz="2800" dirty="0" err="1"/>
              <a:t>omat</a:t>
            </a:r>
            <a:r>
              <a:rPr lang="en-GB" sz="2800" dirty="0"/>
              <a:t> </a:t>
            </a:r>
            <a:r>
              <a:rPr lang="en-GB" sz="2800" dirty="0" err="1"/>
              <a:t>kykynsä</a:t>
            </a:r>
            <a:r>
              <a:rPr lang="en-GB" sz="2800" dirty="0"/>
              <a:t> </a:t>
            </a:r>
            <a:r>
              <a:rPr lang="en-GB" sz="2800" dirty="0" err="1"/>
              <a:t>ja</a:t>
            </a:r>
            <a:r>
              <a:rPr lang="en-GB" sz="2800" dirty="0"/>
              <a:t> </a:t>
            </a:r>
            <a:r>
              <a:rPr lang="en-GB" sz="2800" dirty="0" err="1"/>
              <a:t>selviytymään</a:t>
            </a:r>
            <a:r>
              <a:rPr lang="en-GB" sz="2800" dirty="0"/>
              <a:t> </a:t>
            </a:r>
            <a:r>
              <a:rPr lang="en-GB" sz="2800" dirty="0" err="1"/>
              <a:t>elämään</a:t>
            </a:r>
            <a:r>
              <a:rPr lang="en-GB" sz="2800" dirty="0"/>
              <a:t> </a:t>
            </a:r>
            <a:r>
              <a:rPr lang="en-GB" sz="2800" dirty="0" err="1"/>
              <a:t>kuuluvissa</a:t>
            </a:r>
            <a:r>
              <a:rPr lang="en-GB" sz="2800" dirty="0"/>
              <a:t> </a:t>
            </a:r>
            <a:r>
              <a:rPr lang="en-GB" sz="2800" dirty="0" err="1"/>
              <a:t>haasteissa</a:t>
            </a:r>
            <a:r>
              <a:rPr lang="en-GB" sz="2800" dirty="0"/>
              <a:t> </a:t>
            </a:r>
            <a:r>
              <a:rPr lang="en-GB" sz="2800" dirty="0" err="1"/>
              <a:t>sekä</a:t>
            </a:r>
            <a:r>
              <a:rPr lang="en-GB" sz="2800" dirty="0"/>
              <a:t> </a:t>
            </a:r>
            <a:r>
              <a:rPr lang="en-GB" sz="2800" dirty="0" err="1"/>
              <a:t>työskentelemään</a:t>
            </a:r>
            <a:r>
              <a:rPr lang="en-GB" sz="2800" dirty="0"/>
              <a:t> </a:t>
            </a:r>
            <a:r>
              <a:rPr lang="en-GB" sz="2800" dirty="0" err="1"/>
              <a:t>ja</a:t>
            </a:r>
            <a:r>
              <a:rPr lang="en-GB" sz="2800" dirty="0"/>
              <a:t> </a:t>
            </a:r>
            <a:r>
              <a:rPr lang="en-GB" sz="2800" dirty="0" err="1"/>
              <a:t>ottamaan</a:t>
            </a:r>
            <a:r>
              <a:rPr lang="en-GB" sz="2800" dirty="0"/>
              <a:t> </a:t>
            </a:r>
            <a:r>
              <a:rPr lang="en-GB" sz="2800" dirty="0" err="1"/>
              <a:t>osaa</a:t>
            </a:r>
            <a:r>
              <a:rPr lang="en-GB" sz="2800" dirty="0"/>
              <a:t> </a:t>
            </a:r>
            <a:r>
              <a:rPr lang="en-GB" sz="2800" dirty="0" err="1"/>
              <a:t>yhteisönsä</a:t>
            </a:r>
            <a:r>
              <a:rPr lang="en-GB" sz="2800" dirty="0"/>
              <a:t> </a:t>
            </a:r>
            <a:r>
              <a:rPr lang="en-GB" sz="2800" dirty="0" err="1"/>
              <a:t>toimintaan</a:t>
            </a:r>
            <a:r>
              <a:rPr lang="en-GB" sz="2800" dirty="0"/>
              <a:t>.</a:t>
            </a:r>
          </a:p>
          <a:p>
            <a:pPr marL="457200" indent="-457200">
              <a:buFont typeface="Wingdings" pitchFamily="2" charset="2"/>
              <a:buChar char="Ø"/>
            </a:pPr>
            <a:r>
              <a:rPr lang="en-GB" sz="2800" dirty="0" err="1"/>
              <a:t>Mielenterveyteen</a:t>
            </a:r>
            <a:r>
              <a:rPr lang="en-GB" sz="2800" dirty="0"/>
              <a:t> </a:t>
            </a:r>
            <a:r>
              <a:rPr lang="en-GB" sz="2800" dirty="0" err="1"/>
              <a:t>vaikuttavat</a:t>
            </a:r>
            <a:r>
              <a:rPr lang="en-GB" sz="2800" dirty="0"/>
              <a:t> </a:t>
            </a:r>
            <a:r>
              <a:rPr lang="en-GB" sz="2800" dirty="0" err="1"/>
              <a:t>useat</a:t>
            </a:r>
            <a:r>
              <a:rPr lang="en-GB" sz="2800" dirty="0"/>
              <a:t> </a:t>
            </a:r>
            <a:r>
              <a:rPr lang="en-GB" sz="2800" dirty="0" err="1"/>
              <a:t>sosioekonomiset</a:t>
            </a:r>
            <a:r>
              <a:rPr lang="en-GB" sz="2800" dirty="0"/>
              <a:t>, </a:t>
            </a:r>
            <a:r>
              <a:rPr lang="en-GB" sz="2800" dirty="0" err="1"/>
              <a:t>biologiset</a:t>
            </a:r>
            <a:r>
              <a:rPr lang="en-GB" sz="2800" dirty="0"/>
              <a:t> </a:t>
            </a:r>
            <a:r>
              <a:rPr lang="en-GB" sz="2800" dirty="0" err="1"/>
              <a:t>ja</a:t>
            </a:r>
            <a:r>
              <a:rPr lang="en-GB" sz="2800" dirty="0"/>
              <a:t> </a:t>
            </a:r>
            <a:r>
              <a:rPr lang="en-GB" sz="2800" dirty="0" err="1"/>
              <a:t>ympäristöön</a:t>
            </a:r>
            <a:r>
              <a:rPr lang="en-GB" sz="2800" dirty="0"/>
              <a:t> </a:t>
            </a:r>
            <a:r>
              <a:rPr lang="en-GB" sz="2800" dirty="0" err="1"/>
              <a:t>liittyvät</a:t>
            </a:r>
            <a:r>
              <a:rPr lang="en-GB" sz="2800" dirty="0"/>
              <a:t> </a:t>
            </a:r>
            <a:r>
              <a:rPr lang="en-GB" sz="2800" dirty="0" err="1"/>
              <a:t>tekijät</a:t>
            </a:r>
            <a:r>
              <a:rPr lang="en-GB" sz="2800" dirty="0"/>
              <a:t>.</a:t>
            </a:r>
          </a:p>
        </p:txBody>
      </p:sp>
      <p:sp>
        <p:nvSpPr>
          <p:cNvPr id="3" name="Title 2">
            <a:extLst>
              <a:ext uri="{FF2B5EF4-FFF2-40B4-BE49-F238E27FC236}">
                <a16:creationId xmlns:a16="http://schemas.microsoft.com/office/drawing/2014/main" id="{6C2AB015-4E39-454C-9C53-2913B1A3C159}"/>
              </a:ext>
            </a:extLst>
          </p:cNvPr>
          <p:cNvSpPr>
            <a:spLocks noGrp="1"/>
          </p:cNvSpPr>
          <p:nvPr>
            <p:ph type="title"/>
          </p:nvPr>
        </p:nvSpPr>
        <p:spPr>
          <a:xfrm>
            <a:off x="838200" y="634124"/>
            <a:ext cx="10515600" cy="1018962"/>
          </a:xfrm>
        </p:spPr>
        <p:txBody>
          <a:bodyPr/>
          <a:lstStyle/>
          <a:p>
            <a:r>
              <a:rPr lang="en-FI" dirty="0"/>
              <a:t>Mitä on mielenterveys</a:t>
            </a:r>
          </a:p>
        </p:txBody>
      </p:sp>
      <p:sp>
        <p:nvSpPr>
          <p:cNvPr id="4" name="TextBox 3">
            <a:extLst>
              <a:ext uri="{FF2B5EF4-FFF2-40B4-BE49-F238E27FC236}">
                <a16:creationId xmlns:a16="http://schemas.microsoft.com/office/drawing/2014/main" id="{151A2F70-E2BC-E04C-B492-216DC527FBCF}"/>
              </a:ext>
            </a:extLst>
          </p:cNvPr>
          <p:cNvSpPr txBox="1"/>
          <p:nvPr/>
        </p:nvSpPr>
        <p:spPr>
          <a:xfrm>
            <a:off x="8667045" y="6220178"/>
            <a:ext cx="2686755" cy="276999"/>
          </a:xfrm>
          <a:prstGeom prst="rect">
            <a:avLst/>
          </a:prstGeom>
          <a:noFill/>
        </p:spPr>
        <p:txBody>
          <a:bodyPr wrap="square" rtlCol="0">
            <a:spAutoFit/>
          </a:bodyPr>
          <a:lstStyle/>
          <a:p>
            <a:r>
              <a:rPr lang="en-FI" sz="1200" dirty="0"/>
              <a:t>Terhi Koskentausta 10.5.2022</a:t>
            </a:r>
          </a:p>
        </p:txBody>
      </p:sp>
    </p:spTree>
    <p:extLst>
      <p:ext uri="{BB962C8B-B14F-4D97-AF65-F5344CB8AC3E}">
        <p14:creationId xmlns:p14="http://schemas.microsoft.com/office/powerpoint/2010/main" val="116805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A0141-71EE-A947-A1C6-F9C385BA677B}"/>
              </a:ext>
            </a:extLst>
          </p:cNvPr>
          <p:cNvSpPr>
            <a:spLocks noGrp="1"/>
          </p:cNvSpPr>
          <p:nvPr>
            <p:ph idx="1"/>
          </p:nvPr>
        </p:nvSpPr>
        <p:spPr>
          <a:xfrm>
            <a:off x="838200" y="1739590"/>
            <a:ext cx="10515600" cy="4484286"/>
          </a:xfrm>
        </p:spPr>
        <p:txBody>
          <a:bodyPr>
            <a:normAutofit/>
          </a:bodyPr>
          <a:lstStyle/>
          <a:p>
            <a:pPr marL="457200" indent="-457200">
              <a:buFont typeface="Wingdings" pitchFamily="2" charset="2"/>
              <a:buChar char="Ø"/>
            </a:pPr>
            <a:r>
              <a:rPr lang="en-GB" sz="2800" dirty="0" err="1"/>
              <a:t>Mielen</a:t>
            </a:r>
            <a:r>
              <a:rPr lang="en-GB" sz="2800" dirty="0"/>
              <a:t> </a:t>
            </a:r>
            <a:r>
              <a:rPr lang="en-GB" sz="2800" dirty="0" err="1"/>
              <a:t>hyvinvointia</a:t>
            </a:r>
            <a:r>
              <a:rPr lang="en-GB" sz="2800" dirty="0"/>
              <a:t> </a:t>
            </a:r>
            <a:r>
              <a:rPr lang="en-GB" sz="2800" dirty="0" err="1"/>
              <a:t>suojaavat</a:t>
            </a:r>
            <a:r>
              <a:rPr lang="en-GB" sz="2800" dirty="0"/>
              <a:t> mm. </a:t>
            </a:r>
          </a:p>
          <a:p>
            <a:pPr lvl="1">
              <a:buFont typeface="Wingdings" pitchFamily="2" charset="2"/>
              <a:buChar char="Ø"/>
            </a:pPr>
            <a:r>
              <a:rPr lang="en-GB" sz="2000" dirty="0" err="1"/>
              <a:t>myönteiset</a:t>
            </a:r>
            <a:r>
              <a:rPr lang="en-GB" sz="2000" dirty="0"/>
              <a:t> </a:t>
            </a:r>
            <a:r>
              <a:rPr lang="en-GB" sz="2000" dirty="0" err="1"/>
              <a:t>ihmissuhteet</a:t>
            </a:r>
            <a:endParaRPr lang="en-GB" sz="2000" dirty="0"/>
          </a:p>
          <a:p>
            <a:pPr lvl="1">
              <a:buFont typeface="Wingdings" pitchFamily="2" charset="2"/>
              <a:buChar char="Ø"/>
            </a:pPr>
            <a:r>
              <a:rPr lang="en-GB" sz="2000" dirty="0" err="1"/>
              <a:t>fyysinen</a:t>
            </a:r>
            <a:r>
              <a:rPr lang="en-GB" sz="2000" dirty="0"/>
              <a:t> </a:t>
            </a:r>
            <a:r>
              <a:rPr lang="en-GB" sz="2000" dirty="0" err="1"/>
              <a:t>terveys</a:t>
            </a:r>
            <a:endParaRPr lang="en-GB" sz="2000" dirty="0"/>
          </a:p>
          <a:p>
            <a:pPr lvl="1">
              <a:buFont typeface="Wingdings" pitchFamily="2" charset="2"/>
              <a:buChar char="Ø"/>
            </a:pPr>
            <a:r>
              <a:rPr lang="en-GB" sz="2000" dirty="0" err="1"/>
              <a:t>hyvä</a:t>
            </a:r>
            <a:r>
              <a:rPr lang="en-GB" sz="2000" dirty="0"/>
              <a:t> </a:t>
            </a:r>
            <a:r>
              <a:rPr lang="en-GB" sz="2000" dirty="0" err="1"/>
              <a:t>itsetunto</a:t>
            </a:r>
            <a:endParaRPr lang="en-GB" sz="2000" dirty="0"/>
          </a:p>
          <a:p>
            <a:pPr lvl="1">
              <a:buFont typeface="Wingdings" pitchFamily="2" charset="2"/>
              <a:buChar char="Ø"/>
            </a:pPr>
            <a:r>
              <a:rPr lang="en-GB" sz="2000" dirty="0" err="1"/>
              <a:t>hyvät</a:t>
            </a:r>
            <a:r>
              <a:rPr lang="en-GB" sz="2000" dirty="0"/>
              <a:t> </a:t>
            </a:r>
            <a:r>
              <a:rPr lang="en-GB" sz="2000" dirty="0" err="1"/>
              <a:t>ongelmanratkaisutaidot</a:t>
            </a:r>
            <a:r>
              <a:rPr lang="en-GB" sz="2000" dirty="0"/>
              <a:t> </a:t>
            </a:r>
            <a:r>
              <a:rPr lang="en-GB" sz="2000" dirty="0" err="1"/>
              <a:t>ja</a:t>
            </a:r>
            <a:r>
              <a:rPr lang="en-GB" sz="2000" dirty="0"/>
              <a:t> </a:t>
            </a:r>
            <a:r>
              <a:rPr lang="en-GB" sz="2000" dirty="0" err="1"/>
              <a:t>vuorovaikutustaidot</a:t>
            </a:r>
            <a:endParaRPr lang="en-GB" sz="2000" dirty="0"/>
          </a:p>
          <a:p>
            <a:pPr lvl="1">
              <a:buFont typeface="Wingdings" pitchFamily="2" charset="2"/>
              <a:buChar char="Ø"/>
            </a:pPr>
            <a:r>
              <a:rPr lang="en-GB" sz="2000" dirty="0" err="1"/>
              <a:t>mahdollisuus</a:t>
            </a:r>
            <a:r>
              <a:rPr lang="en-GB" sz="2000" dirty="0"/>
              <a:t> </a:t>
            </a:r>
            <a:r>
              <a:rPr lang="en-GB" sz="2000" dirty="0" err="1"/>
              <a:t>toteuttaa</a:t>
            </a:r>
            <a:r>
              <a:rPr lang="en-GB" sz="2000" dirty="0"/>
              <a:t> </a:t>
            </a:r>
            <a:r>
              <a:rPr lang="en-GB" sz="2000" dirty="0" err="1"/>
              <a:t>itseään</a:t>
            </a:r>
            <a:endParaRPr lang="en-GB" sz="2000" dirty="0"/>
          </a:p>
          <a:p>
            <a:pPr lvl="1">
              <a:buFont typeface="Wingdings" pitchFamily="2" charset="2"/>
              <a:buChar char="Ø"/>
            </a:pPr>
            <a:r>
              <a:rPr lang="en-GB" sz="2000" dirty="0" err="1"/>
              <a:t>koulutusmahdollisuudet</a:t>
            </a:r>
            <a:r>
              <a:rPr lang="en-GB" sz="2000" dirty="0"/>
              <a:t>, </a:t>
            </a:r>
            <a:r>
              <a:rPr lang="en-GB" sz="2000" dirty="0" err="1"/>
              <a:t>työ</a:t>
            </a:r>
            <a:r>
              <a:rPr lang="en-GB" sz="2000" dirty="0"/>
              <a:t> tai </a:t>
            </a:r>
            <a:r>
              <a:rPr lang="en-GB" sz="2000" dirty="0" err="1"/>
              <a:t>muu</a:t>
            </a:r>
            <a:r>
              <a:rPr lang="en-GB" sz="2000" dirty="0"/>
              <a:t> </a:t>
            </a:r>
            <a:r>
              <a:rPr lang="en-GB" sz="2000" dirty="0" err="1"/>
              <a:t>toimeentulo</a:t>
            </a:r>
            <a:endParaRPr lang="en-GB" sz="2000" dirty="0"/>
          </a:p>
          <a:p>
            <a:pPr lvl="1">
              <a:buFont typeface="Wingdings" pitchFamily="2" charset="2"/>
              <a:buChar char="Ø"/>
            </a:pPr>
            <a:r>
              <a:rPr lang="en-GB" sz="2000" dirty="0" err="1"/>
              <a:t>kuulluksi</a:t>
            </a:r>
            <a:r>
              <a:rPr lang="en-GB" sz="2000" dirty="0"/>
              <a:t> </a:t>
            </a:r>
            <a:r>
              <a:rPr lang="en-GB" sz="2000" dirty="0" err="1"/>
              <a:t>tuleminen</a:t>
            </a:r>
            <a:r>
              <a:rPr lang="en-GB" sz="2000" dirty="0"/>
              <a:t> </a:t>
            </a:r>
            <a:r>
              <a:rPr lang="en-GB" sz="2000" dirty="0" err="1"/>
              <a:t>ja</a:t>
            </a:r>
            <a:r>
              <a:rPr lang="en-GB" sz="2000" dirty="0"/>
              <a:t> </a:t>
            </a:r>
            <a:r>
              <a:rPr lang="en-GB" sz="2000" dirty="0" err="1"/>
              <a:t>vaikuttamismahdollisuudet</a:t>
            </a:r>
            <a:endParaRPr lang="en-GB" sz="2000" dirty="0"/>
          </a:p>
          <a:p>
            <a:pPr lvl="1">
              <a:buFont typeface="Wingdings" pitchFamily="2" charset="2"/>
              <a:buChar char="Ø"/>
            </a:pPr>
            <a:r>
              <a:rPr lang="en-GB" sz="2000" dirty="0" err="1"/>
              <a:t>turvallinen</a:t>
            </a:r>
            <a:r>
              <a:rPr lang="en-GB" sz="2000" dirty="0"/>
              <a:t> </a:t>
            </a:r>
            <a:r>
              <a:rPr lang="en-GB" sz="2000" dirty="0" err="1"/>
              <a:t>elinympäristö</a:t>
            </a:r>
            <a:r>
              <a:rPr lang="en-GB" sz="2000" dirty="0"/>
              <a:t> </a:t>
            </a:r>
            <a:r>
              <a:rPr lang="en-GB" sz="2000" dirty="0" err="1"/>
              <a:t>ja</a:t>
            </a:r>
            <a:r>
              <a:rPr lang="en-GB" sz="2000" dirty="0"/>
              <a:t> </a:t>
            </a:r>
            <a:r>
              <a:rPr lang="en-GB" sz="2000" dirty="0" err="1"/>
              <a:t>lähellä</a:t>
            </a:r>
            <a:r>
              <a:rPr lang="en-GB" sz="2000" dirty="0"/>
              <a:t> </a:t>
            </a:r>
            <a:r>
              <a:rPr lang="en-GB" sz="2000" dirty="0" err="1"/>
              <a:t>olevat</a:t>
            </a:r>
            <a:r>
              <a:rPr lang="en-GB" sz="2000" dirty="0"/>
              <a:t> </a:t>
            </a:r>
            <a:r>
              <a:rPr lang="en-GB" sz="2000" dirty="0" err="1"/>
              <a:t>ja</a:t>
            </a:r>
            <a:r>
              <a:rPr lang="en-GB" sz="2000" dirty="0"/>
              <a:t> </a:t>
            </a:r>
            <a:r>
              <a:rPr lang="en-GB" sz="2000" dirty="0" err="1"/>
              <a:t>helposti</a:t>
            </a:r>
            <a:r>
              <a:rPr lang="en-GB" sz="2000" dirty="0"/>
              <a:t> </a:t>
            </a:r>
            <a:r>
              <a:rPr lang="en-GB" sz="2000" dirty="0" err="1"/>
              <a:t>tavoitettavat</a:t>
            </a:r>
            <a:r>
              <a:rPr lang="en-GB" sz="2000" dirty="0"/>
              <a:t> </a:t>
            </a:r>
            <a:r>
              <a:rPr lang="en-GB" sz="2000" dirty="0" err="1"/>
              <a:t>yhteiskunnan</a:t>
            </a:r>
            <a:r>
              <a:rPr lang="en-GB" sz="2000" dirty="0"/>
              <a:t> </a:t>
            </a:r>
            <a:r>
              <a:rPr lang="en-GB" sz="2000" dirty="0" err="1"/>
              <a:t>auttamisjärjestelmät</a:t>
            </a:r>
            <a:r>
              <a:rPr lang="en-GB" dirty="0"/>
              <a:t>.</a:t>
            </a:r>
          </a:p>
          <a:p>
            <a:pPr>
              <a:spcBef>
                <a:spcPts val="800"/>
              </a:spcBef>
              <a:buFont typeface="Verdana" charset="0"/>
              <a:buChar char="•"/>
              <a:defRPr/>
            </a:pPr>
            <a:endParaRPr lang="en-FI" dirty="0"/>
          </a:p>
        </p:txBody>
      </p:sp>
      <p:sp>
        <p:nvSpPr>
          <p:cNvPr id="3" name="Title 2">
            <a:extLst>
              <a:ext uri="{FF2B5EF4-FFF2-40B4-BE49-F238E27FC236}">
                <a16:creationId xmlns:a16="http://schemas.microsoft.com/office/drawing/2014/main" id="{6C2AB015-4E39-454C-9C53-2913B1A3C159}"/>
              </a:ext>
            </a:extLst>
          </p:cNvPr>
          <p:cNvSpPr>
            <a:spLocks noGrp="1"/>
          </p:cNvSpPr>
          <p:nvPr>
            <p:ph type="title"/>
          </p:nvPr>
        </p:nvSpPr>
        <p:spPr>
          <a:xfrm>
            <a:off x="838200" y="634124"/>
            <a:ext cx="10515600" cy="1018962"/>
          </a:xfrm>
        </p:spPr>
        <p:txBody>
          <a:bodyPr/>
          <a:lstStyle/>
          <a:p>
            <a:r>
              <a:rPr lang="en-FI" dirty="0"/>
              <a:t>Mitkä tekijät vaikuttavat mielenterveyteen</a:t>
            </a:r>
          </a:p>
        </p:txBody>
      </p:sp>
      <p:sp>
        <p:nvSpPr>
          <p:cNvPr id="4" name="TextBox 3">
            <a:extLst>
              <a:ext uri="{FF2B5EF4-FFF2-40B4-BE49-F238E27FC236}">
                <a16:creationId xmlns:a16="http://schemas.microsoft.com/office/drawing/2014/main" id="{151A2F70-E2BC-E04C-B492-216DC527FBCF}"/>
              </a:ext>
            </a:extLst>
          </p:cNvPr>
          <p:cNvSpPr txBox="1"/>
          <p:nvPr/>
        </p:nvSpPr>
        <p:spPr>
          <a:xfrm>
            <a:off x="8667045" y="6220178"/>
            <a:ext cx="2686755" cy="276999"/>
          </a:xfrm>
          <a:prstGeom prst="rect">
            <a:avLst/>
          </a:prstGeom>
          <a:noFill/>
        </p:spPr>
        <p:txBody>
          <a:bodyPr wrap="square" rtlCol="0">
            <a:spAutoFit/>
          </a:bodyPr>
          <a:lstStyle/>
          <a:p>
            <a:r>
              <a:rPr lang="en-FI" sz="1200" dirty="0"/>
              <a:t>Terhi Koskentausta 10.5.2022</a:t>
            </a:r>
          </a:p>
        </p:txBody>
      </p:sp>
    </p:spTree>
    <p:extLst>
      <p:ext uri="{BB962C8B-B14F-4D97-AF65-F5344CB8AC3E}">
        <p14:creationId xmlns:p14="http://schemas.microsoft.com/office/powerpoint/2010/main" val="114650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A0141-71EE-A947-A1C6-F9C385BA677B}"/>
              </a:ext>
            </a:extLst>
          </p:cNvPr>
          <p:cNvSpPr>
            <a:spLocks noGrp="1"/>
          </p:cNvSpPr>
          <p:nvPr>
            <p:ph idx="1"/>
          </p:nvPr>
        </p:nvSpPr>
        <p:spPr>
          <a:xfrm>
            <a:off x="838200" y="1739590"/>
            <a:ext cx="10515600" cy="4484286"/>
          </a:xfrm>
        </p:spPr>
        <p:txBody>
          <a:bodyPr>
            <a:normAutofit/>
          </a:bodyPr>
          <a:lstStyle/>
          <a:p>
            <a:pPr marL="457200" lvl="0" indent="-457200">
              <a:buFont typeface="Wingdings" pitchFamily="2" charset="2"/>
              <a:buChar char="Ø"/>
            </a:pPr>
            <a:r>
              <a:rPr lang="en-GB" sz="2800" dirty="0" err="1">
                <a:solidFill>
                  <a:srgbClr val="394B85"/>
                </a:solidFill>
              </a:rPr>
              <a:t>Mielenterveyden</a:t>
            </a:r>
            <a:r>
              <a:rPr lang="en-GB" sz="2800" dirty="0">
                <a:solidFill>
                  <a:srgbClr val="394B85"/>
                </a:solidFill>
              </a:rPr>
              <a:t> </a:t>
            </a:r>
            <a:r>
              <a:rPr lang="en-GB" sz="2800" dirty="0" err="1">
                <a:solidFill>
                  <a:srgbClr val="394B85"/>
                </a:solidFill>
              </a:rPr>
              <a:t>riskitekijöitä</a:t>
            </a:r>
            <a:r>
              <a:rPr lang="en-GB" sz="2800" dirty="0">
                <a:solidFill>
                  <a:srgbClr val="394B85"/>
                </a:solidFill>
              </a:rPr>
              <a:t> </a:t>
            </a:r>
          </a:p>
          <a:p>
            <a:pPr lvl="1">
              <a:buFont typeface="Wingdings" pitchFamily="2" charset="2"/>
              <a:buChar char="Ø"/>
            </a:pPr>
            <a:r>
              <a:rPr lang="en-GB" sz="2000" dirty="0" err="1">
                <a:solidFill>
                  <a:srgbClr val="394B85"/>
                </a:solidFill>
              </a:rPr>
              <a:t>sairaudet</a:t>
            </a:r>
            <a:endParaRPr lang="en-GB" sz="2000" dirty="0">
              <a:solidFill>
                <a:srgbClr val="394B85"/>
              </a:solidFill>
            </a:endParaRPr>
          </a:p>
          <a:p>
            <a:pPr lvl="1">
              <a:buFont typeface="Wingdings" pitchFamily="2" charset="2"/>
              <a:buChar char="Ø"/>
            </a:pPr>
            <a:r>
              <a:rPr lang="en-GB" sz="2000" dirty="0" err="1">
                <a:solidFill>
                  <a:srgbClr val="394B85"/>
                </a:solidFill>
              </a:rPr>
              <a:t>yksinäisyys</a:t>
            </a:r>
            <a:r>
              <a:rPr lang="en-GB" sz="2000" dirty="0">
                <a:solidFill>
                  <a:srgbClr val="394B85"/>
                </a:solidFill>
              </a:rPr>
              <a:t> </a:t>
            </a:r>
            <a:r>
              <a:rPr lang="en-GB" sz="2000" dirty="0" err="1">
                <a:solidFill>
                  <a:srgbClr val="394B85"/>
                </a:solidFill>
              </a:rPr>
              <a:t>ja</a:t>
            </a:r>
            <a:r>
              <a:rPr lang="en-GB" sz="2000" dirty="0">
                <a:solidFill>
                  <a:srgbClr val="394B85"/>
                </a:solidFill>
              </a:rPr>
              <a:t> </a:t>
            </a:r>
            <a:r>
              <a:rPr lang="en-GB" sz="2000" dirty="0" err="1">
                <a:solidFill>
                  <a:srgbClr val="394B85"/>
                </a:solidFill>
              </a:rPr>
              <a:t>turvattomuus</a:t>
            </a:r>
            <a:endParaRPr lang="en-GB" sz="2000" dirty="0">
              <a:solidFill>
                <a:srgbClr val="394B85"/>
              </a:solidFill>
            </a:endParaRPr>
          </a:p>
          <a:p>
            <a:pPr lvl="1">
              <a:buFont typeface="Wingdings" pitchFamily="2" charset="2"/>
              <a:buChar char="Ø"/>
            </a:pPr>
            <a:r>
              <a:rPr lang="en-GB" sz="2000" dirty="0" err="1">
                <a:solidFill>
                  <a:srgbClr val="394B85"/>
                </a:solidFill>
              </a:rPr>
              <a:t>itsetunnon</a:t>
            </a:r>
            <a:r>
              <a:rPr lang="en-GB" sz="2000" dirty="0">
                <a:solidFill>
                  <a:srgbClr val="394B85"/>
                </a:solidFill>
              </a:rPr>
              <a:t> </a:t>
            </a:r>
            <a:r>
              <a:rPr lang="en-GB" sz="2000" dirty="0" err="1">
                <a:solidFill>
                  <a:srgbClr val="394B85"/>
                </a:solidFill>
              </a:rPr>
              <a:t>haavoittuvuus</a:t>
            </a:r>
            <a:endParaRPr lang="en-GB" sz="2000" dirty="0">
              <a:solidFill>
                <a:srgbClr val="394B85"/>
              </a:solidFill>
            </a:endParaRPr>
          </a:p>
          <a:p>
            <a:pPr lvl="1">
              <a:buFont typeface="Wingdings" pitchFamily="2" charset="2"/>
              <a:buChar char="Ø"/>
            </a:pPr>
            <a:r>
              <a:rPr lang="en-GB" sz="2000" dirty="0" err="1">
                <a:solidFill>
                  <a:srgbClr val="394B85"/>
                </a:solidFill>
              </a:rPr>
              <a:t>traumaattiset</a:t>
            </a:r>
            <a:r>
              <a:rPr lang="en-GB" sz="2000" dirty="0">
                <a:solidFill>
                  <a:srgbClr val="394B85"/>
                </a:solidFill>
              </a:rPr>
              <a:t> </a:t>
            </a:r>
            <a:r>
              <a:rPr lang="en-GB" sz="2000" dirty="0" err="1">
                <a:solidFill>
                  <a:srgbClr val="394B85"/>
                </a:solidFill>
              </a:rPr>
              <a:t>kokemukset</a:t>
            </a:r>
            <a:r>
              <a:rPr lang="en-GB" sz="2000" dirty="0">
                <a:solidFill>
                  <a:srgbClr val="394B85"/>
                </a:solidFill>
              </a:rPr>
              <a:t>, </a:t>
            </a:r>
            <a:r>
              <a:rPr lang="en-GB" sz="2000" dirty="0" err="1">
                <a:solidFill>
                  <a:srgbClr val="394B85"/>
                </a:solidFill>
              </a:rPr>
              <a:t>hyväksikäyttö</a:t>
            </a:r>
            <a:r>
              <a:rPr lang="en-GB" sz="2000" dirty="0">
                <a:solidFill>
                  <a:srgbClr val="394B85"/>
                </a:solidFill>
              </a:rPr>
              <a:t>, </a:t>
            </a:r>
            <a:r>
              <a:rPr lang="en-GB" sz="2000" dirty="0" err="1">
                <a:solidFill>
                  <a:srgbClr val="394B85"/>
                </a:solidFill>
              </a:rPr>
              <a:t>väkivalta</a:t>
            </a:r>
            <a:endParaRPr lang="en-GB" sz="2000" dirty="0">
              <a:solidFill>
                <a:srgbClr val="394B85"/>
              </a:solidFill>
            </a:endParaRPr>
          </a:p>
          <a:p>
            <a:pPr lvl="1">
              <a:buFont typeface="Wingdings" pitchFamily="2" charset="2"/>
              <a:buChar char="Ø"/>
            </a:pPr>
            <a:r>
              <a:rPr lang="en-GB" sz="2000" dirty="0" err="1">
                <a:solidFill>
                  <a:srgbClr val="394B85"/>
                </a:solidFill>
              </a:rPr>
              <a:t>kiusaaminen</a:t>
            </a:r>
            <a:r>
              <a:rPr lang="en-GB" sz="2000" dirty="0">
                <a:solidFill>
                  <a:srgbClr val="394B85"/>
                </a:solidFill>
              </a:rPr>
              <a:t> </a:t>
            </a:r>
            <a:r>
              <a:rPr lang="en-GB" sz="2000" dirty="0" err="1">
                <a:solidFill>
                  <a:srgbClr val="394B85"/>
                </a:solidFill>
              </a:rPr>
              <a:t>ja</a:t>
            </a:r>
            <a:r>
              <a:rPr lang="en-GB" sz="2000" dirty="0">
                <a:solidFill>
                  <a:srgbClr val="394B85"/>
                </a:solidFill>
              </a:rPr>
              <a:t> </a:t>
            </a:r>
            <a:r>
              <a:rPr lang="en-GB" sz="2000" dirty="0" err="1">
                <a:solidFill>
                  <a:srgbClr val="394B85"/>
                </a:solidFill>
              </a:rPr>
              <a:t>syrjintä</a:t>
            </a:r>
            <a:endParaRPr lang="en-GB" sz="2000" dirty="0">
              <a:solidFill>
                <a:srgbClr val="394B85"/>
              </a:solidFill>
            </a:endParaRPr>
          </a:p>
          <a:p>
            <a:pPr lvl="1">
              <a:buFont typeface="Wingdings" pitchFamily="2" charset="2"/>
              <a:buChar char="Ø"/>
            </a:pPr>
            <a:r>
              <a:rPr lang="en-GB" sz="2000" dirty="0" err="1">
                <a:solidFill>
                  <a:srgbClr val="394B85"/>
                </a:solidFill>
              </a:rPr>
              <a:t>erot</a:t>
            </a:r>
            <a:r>
              <a:rPr lang="en-GB" sz="2000" dirty="0">
                <a:solidFill>
                  <a:srgbClr val="394B85"/>
                </a:solidFill>
              </a:rPr>
              <a:t> </a:t>
            </a:r>
            <a:r>
              <a:rPr lang="en-GB" sz="2000" dirty="0" err="1">
                <a:solidFill>
                  <a:srgbClr val="394B85"/>
                </a:solidFill>
              </a:rPr>
              <a:t>ja</a:t>
            </a:r>
            <a:r>
              <a:rPr lang="en-GB" sz="2000" dirty="0">
                <a:solidFill>
                  <a:srgbClr val="394B85"/>
                </a:solidFill>
              </a:rPr>
              <a:t> </a:t>
            </a:r>
            <a:r>
              <a:rPr lang="en-GB" sz="2000" dirty="0" err="1">
                <a:solidFill>
                  <a:srgbClr val="394B85"/>
                </a:solidFill>
              </a:rPr>
              <a:t>menetykset</a:t>
            </a:r>
            <a:endParaRPr lang="en-GB" sz="2000" dirty="0">
              <a:solidFill>
                <a:srgbClr val="394B85"/>
              </a:solidFill>
            </a:endParaRPr>
          </a:p>
          <a:p>
            <a:pPr lvl="1">
              <a:buFont typeface="Wingdings" pitchFamily="2" charset="2"/>
              <a:buChar char="Ø"/>
            </a:pPr>
            <a:r>
              <a:rPr lang="en-GB" sz="2000" dirty="0" err="1">
                <a:solidFill>
                  <a:srgbClr val="394B85"/>
                </a:solidFill>
              </a:rPr>
              <a:t>köyhyys</a:t>
            </a:r>
            <a:endParaRPr lang="en-GB" sz="2000" dirty="0">
              <a:solidFill>
                <a:srgbClr val="FF0000"/>
              </a:solidFill>
            </a:endParaRPr>
          </a:p>
          <a:p>
            <a:pPr>
              <a:spcBef>
                <a:spcPts val="800"/>
              </a:spcBef>
              <a:buFont typeface="Verdana" charset="0"/>
              <a:buChar char="•"/>
              <a:defRPr/>
            </a:pPr>
            <a:endParaRPr lang="fi-FI" dirty="0">
              <a:solidFill>
                <a:schemeClr val="tx1"/>
              </a:solidFill>
            </a:endParaRPr>
          </a:p>
        </p:txBody>
      </p:sp>
      <p:sp>
        <p:nvSpPr>
          <p:cNvPr id="3" name="Title 2">
            <a:extLst>
              <a:ext uri="{FF2B5EF4-FFF2-40B4-BE49-F238E27FC236}">
                <a16:creationId xmlns:a16="http://schemas.microsoft.com/office/drawing/2014/main" id="{6C2AB015-4E39-454C-9C53-2913B1A3C159}"/>
              </a:ext>
            </a:extLst>
          </p:cNvPr>
          <p:cNvSpPr>
            <a:spLocks noGrp="1"/>
          </p:cNvSpPr>
          <p:nvPr>
            <p:ph type="title"/>
          </p:nvPr>
        </p:nvSpPr>
        <p:spPr>
          <a:xfrm>
            <a:off x="838200" y="634124"/>
            <a:ext cx="10515600" cy="1018962"/>
          </a:xfrm>
        </p:spPr>
        <p:txBody>
          <a:bodyPr/>
          <a:lstStyle/>
          <a:p>
            <a:r>
              <a:rPr lang="en-FI" dirty="0"/>
              <a:t>Mitkä tekijät vaikuttavat mielenterveyteen</a:t>
            </a:r>
          </a:p>
        </p:txBody>
      </p:sp>
      <p:sp>
        <p:nvSpPr>
          <p:cNvPr id="4" name="TextBox 3">
            <a:extLst>
              <a:ext uri="{FF2B5EF4-FFF2-40B4-BE49-F238E27FC236}">
                <a16:creationId xmlns:a16="http://schemas.microsoft.com/office/drawing/2014/main" id="{37AD54F1-5B2E-D84F-BC28-56731A423E58}"/>
              </a:ext>
            </a:extLst>
          </p:cNvPr>
          <p:cNvSpPr txBox="1"/>
          <p:nvPr/>
        </p:nvSpPr>
        <p:spPr>
          <a:xfrm>
            <a:off x="8667045" y="6220178"/>
            <a:ext cx="2686755" cy="276999"/>
          </a:xfrm>
          <a:prstGeom prst="rect">
            <a:avLst/>
          </a:prstGeom>
          <a:noFill/>
        </p:spPr>
        <p:txBody>
          <a:bodyPr wrap="square" rtlCol="0">
            <a:spAutoFit/>
          </a:bodyPr>
          <a:lstStyle/>
          <a:p>
            <a:r>
              <a:rPr lang="en-FI" sz="1200" dirty="0"/>
              <a:t>Terhi Koskentausta 10.5.2022</a:t>
            </a:r>
          </a:p>
        </p:txBody>
      </p:sp>
    </p:spTree>
    <p:extLst>
      <p:ext uri="{BB962C8B-B14F-4D97-AF65-F5344CB8AC3E}">
        <p14:creationId xmlns:p14="http://schemas.microsoft.com/office/powerpoint/2010/main" val="1229431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4365" y="385832"/>
            <a:ext cx="8064500" cy="1080120"/>
          </a:xfrm>
          <a:extLs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err="1">
                <a:latin typeface="Verdana" charset="0"/>
              </a:rPr>
              <a:t>Kehitysvammaisuuteen</a:t>
            </a:r>
            <a:r>
              <a:rPr lang="en-GB" sz="2800" dirty="0">
                <a:latin typeface="Verdana" charset="0"/>
              </a:rPr>
              <a:t> </a:t>
            </a:r>
            <a:r>
              <a:rPr lang="en-GB" sz="2800" dirty="0" err="1">
                <a:latin typeface="Verdana" charset="0"/>
              </a:rPr>
              <a:t>liittyviä</a:t>
            </a:r>
            <a:r>
              <a:rPr lang="en-GB" sz="2800" dirty="0">
                <a:latin typeface="Verdana" charset="0"/>
              </a:rPr>
              <a:t> </a:t>
            </a:r>
            <a:r>
              <a:rPr lang="en-GB" sz="2800" dirty="0" err="1">
                <a:latin typeface="Verdana" charset="0"/>
              </a:rPr>
              <a:t>mielenterveyden</a:t>
            </a:r>
            <a:r>
              <a:rPr lang="en-GB" sz="2800" dirty="0">
                <a:latin typeface="Verdana" charset="0"/>
              </a:rPr>
              <a:t> </a:t>
            </a:r>
            <a:r>
              <a:rPr lang="en-GB" sz="2800" dirty="0" err="1">
                <a:latin typeface="Verdana" charset="0"/>
              </a:rPr>
              <a:t>riskitekijöitä</a:t>
            </a:r>
            <a:endParaRPr lang="en-GB" sz="2800" dirty="0">
              <a:latin typeface="Verdana" charset="0"/>
            </a:endParaRPr>
          </a:p>
        </p:txBody>
      </p:sp>
      <p:sp>
        <p:nvSpPr>
          <p:cNvPr id="9219" name="Alatunnisteen paikkamerkki 4"/>
          <p:cNvSpPr>
            <a:spLocks noGrp="1"/>
          </p:cNvSpPr>
          <p:nvPr>
            <p:ph type="ftr" sz="quarter" idx="11"/>
          </p:nvPr>
        </p:nvSpPr>
        <p:spPr>
          <a:xfrm>
            <a:off x="3124200" y="6356350"/>
            <a:ext cx="2895600" cy="365125"/>
          </a:xfrm>
          <a:prstGeom prst="rect">
            <a:avLst/>
          </a:prstGeom>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lIns="91440" tIns="45720" rIns="91440" bIns="45720" rtlCol="0" anchor="ctr"/>
          <a:lstStyle>
            <a:defPPr>
              <a:defRPr lang="en-US"/>
            </a:defPPr>
            <a:lvl1pPr algn="ctr" rtl="0" fontAlgn="auto">
              <a:spcBef>
                <a:spcPts val="0"/>
              </a:spcBef>
              <a:spcAft>
                <a:spcPts val="0"/>
              </a:spcAft>
              <a:defRPr sz="1200" kern="1200">
                <a:solidFill>
                  <a:schemeClr val="tx1">
                    <a:tint val="75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a:solidFill>
                  <a:prstClr val="black">
                    <a:tint val="75000"/>
                  </a:prstClr>
                </a:solidFill>
              </a:rPr>
              <a:t>Terhi</a:t>
            </a:r>
            <a:r>
              <a:rPr lang="en-US" dirty="0">
                <a:solidFill>
                  <a:prstClr val="black">
                    <a:tint val="75000"/>
                  </a:prstClr>
                </a:solidFill>
              </a:rPr>
              <a:t> </a:t>
            </a:r>
            <a:r>
              <a:rPr lang="en-US" dirty="0" err="1">
                <a:solidFill>
                  <a:prstClr val="black">
                    <a:tint val="75000"/>
                  </a:prstClr>
                </a:solidFill>
              </a:rPr>
              <a:t>Koskentausta</a:t>
            </a:r>
            <a:r>
              <a:rPr lang="en-US" dirty="0">
                <a:solidFill>
                  <a:prstClr val="black">
                    <a:tint val="75000"/>
                  </a:prstClr>
                </a:solidFill>
              </a:rPr>
              <a:t> 10.5.2022</a:t>
            </a:r>
            <a:endParaRPr lang="fi-FI" dirty="0">
              <a:latin typeface="Times" charset="0"/>
            </a:endParaRPr>
          </a:p>
        </p:txBody>
      </p:sp>
      <p:sp>
        <p:nvSpPr>
          <p:cNvPr id="5" name="Suorakulmio 4"/>
          <p:cNvSpPr/>
          <p:nvPr/>
        </p:nvSpPr>
        <p:spPr>
          <a:xfrm>
            <a:off x="6593862" y="1834234"/>
            <a:ext cx="1872791" cy="1368152"/>
          </a:xfrm>
          <a:prstGeom prst="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en-GB" sz="1400" dirty="0" err="1">
                <a:solidFill>
                  <a:srgbClr val="000000"/>
                </a:solidFill>
                <a:latin typeface="Verdana" charset="0"/>
                <a:ea typeface="ＭＳ Ｐゴシック" charset="0"/>
              </a:rPr>
              <a:t>Kognitiiviset</a:t>
            </a:r>
            <a:r>
              <a:rPr lang="en-GB" sz="1400" dirty="0">
                <a:solidFill>
                  <a:srgbClr val="000000"/>
                </a:solidFill>
                <a:latin typeface="Verdana" charset="0"/>
                <a:ea typeface="ＭＳ Ｐゴシック" charset="0"/>
              </a:rPr>
              <a:t> </a:t>
            </a:r>
            <a:r>
              <a:rPr lang="en-GB" sz="1400" dirty="0" err="1">
                <a:solidFill>
                  <a:srgbClr val="000000"/>
                </a:solidFill>
                <a:latin typeface="Verdana" charset="0"/>
                <a:ea typeface="ＭＳ Ｐゴシック" charset="0"/>
              </a:rPr>
              <a:t>puutteet</a:t>
            </a:r>
            <a:r>
              <a:rPr lang="en-GB" sz="1400" dirty="0">
                <a:solidFill>
                  <a:srgbClr val="000000"/>
                </a:solidFill>
                <a:latin typeface="Verdana" charset="0"/>
                <a:ea typeface="ＭＳ Ｐゴシック" charset="0"/>
              </a:rPr>
              <a:t>, </a:t>
            </a:r>
            <a:r>
              <a:rPr lang="en-GB" sz="1400" dirty="0" err="1">
                <a:solidFill>
                  <a:srgbClr val="000000"/>
                </a:solidFill>
                <a:latin typeface="Verdana" charset="0"/>
                <a:ea typeface="ＭＳ Ｐゴシック" charset="0"/>
              </a:rPr>
              <a:t>vaikeus</a:t>
            </a:r>
            <a:r>
              <a:rPr lang="en-GB" sz="1400" dirty="0">
                <a:solidFill>
                  <a:srgbClr val="000000"/>
                </a:solidFill>
                <a:latin typeface="Verdana" charset="0"/>
                <a:ea typeface="ＭＳ Ｐゴシック" charset="0"/>
              </a:rPr>
              <a:t> </a:t>
            </a:r>
            <a:r>
              <a:rPr lang="en-GB" sz="1400" dirty="0" err="1">
                <a:solidFill>
                  <a:srgbClr val="000000"/>
                </a:solidFill>
                <a:latin typeface="Verdana" charset="0"/>
                <a:ea typeface="ＭＳ Ｐゴシック" charset="0"/>
              </a:rPr>
              <a:t>nimetä</a:t>
            </a:r>
            <a:r>
              <a:rPr lang="en-GB" sz="1400" dirty="0">
                <a:solidFill>
                  <a:srgbClr val="000000"/>
                </a:solidFill>
                <a:latin typeface="Verdana" charset="0"/>
                <a:ea typeface="ＭＳ Ｐゴシック" charset="0"/>
              </a:rPr>
              <a:t> </a:t>
            </a:r>
            <a:r>
              <a:rPr lang="en-GB" sz="1400" dirty="0" err="1">
                <a:solidFill>
                  <a:srgbClr val="000000"/>
                </a:solidFill>
                <a:latin typeface="Verdana" charset="0"/>
                <a:ea typeface="ＭＳ Ｐゴシック" charset="0"/>
              </a:rPr>
              <a:t>ja</a:t>
            </a:r>
            <a:r>
              <a:rPr lang="en-GB" sz="1400" dirty="0">
                <a:solidFill>
                  <a:srgbClr val="000000"/>
                </a:solidFill>
                <a:latin typeface="Verdana" charset="0"/>
                <a:ea typeface="ＭＳ Ｐゴシック" charset="0"/>
              </a:rPr>
              <a:t> </a:t>
            </a:r>
            <a:r>
              <a:rPr lang="en-GB" sz="1400" dirty="0" err="1">
                <a:solidFill>
                  <a:srgbClr val="000000"/>
                </a:solidFill>
                <a:latin typeface="Verdana" charset="0"/>
                <a:ea typeface="ＭＳ Ｐゴシック" charset="0"/>
              </a:rPr>
              <a:t>käsitellä</a:t>
            </a:r>
            <a:r>
              <a:rPr lang="en-GB" sz="1400" dirty="0">
                <a:solidFill>
                  <a:srgbClr val="000000"/>
                </a:solidFill>
                <a:latin typeface="Verdana" charset="0"/>
                <a:ea typeface="ＭＳ Ｐゴシック" charset="0"/>
              </a:rPr>
              <a:t> </a:t>
            </a:r>
            <a:r>
              <a:rPr lang="en-GB" sz="1400" dirty="0" err="1">
                <a:solidFill>
                  <a:srgbClr val="000000"/>
                </a:solidFill>
                <a:latin typeface="Verdana" charset="0"/>
                <a:ea typeface="ＭＳ Ｐゴシック" charset="0"/>
              </a:rPr>
              <a:t>tunteita</a:t>
            </a:r>
            <a:endParaRPr lang="fi-FI" sz="1400" dirty="0">
              <a:solidFill>
                <a:srgbClr val="FFFFFF"/>
              </a:solidFill>
              <a:latin typeface="Verdana" charset="0"/>
              <a:ea typeface="ＭＳ Ｐゴシック" charset="0"/>
            </a:endParaRPr>
          </a:p>
        </p:txBody>
      </p:sp>
      <p:sp>
        <p:nvSpPr>
          <p:cNvPr id="6" name="Suorakulmio 5"/>
          <p:cNvSpPr/>
          <p:nvPr/>
        </p:nvSpPr>
        <p:spPr>
          <a:xfrm>
            <a:off x="6022631" y="4865918"/>
            <a:ext cx="2088232" cy="1169433"/>
          </a:xfrm>
          <a:prstGeom prst="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1400" kern="0" dirty="0" err="1">
                <a:solidFill>
                  <a:srgbClr val="000000"/>
                </a:solidFill>
                <a:latin typeface="Verdana"/>
                <a:cs typeface="Verdana"/>
              </a:rPr>
              <a:t>Vuorovaikutus-taitojen</a:t>
            </a:r>
            <a:r>
              <a:rPr lang="en-GB" sz="1400" kern="0" dirty="0">
                <a:solidFill>
                  <a:srgbClr val="000000"/>
                </a:solidFill>
                <a:latin typeface="Verdana"/>
                <a:cs typeface="Verdana"/>
              </a:rPr>
              <a:t> </a:t>
            </a:r>
            <a:r>
              <a:rPr lang="en-GB" sz="1400" kern="0" dirty="0" err="1">
                <a:solidFill>
                  <a:srgbClr val="000000"/>
                </a:solidFill>
                <a:latin typeface="Verdana"/>
                <a:cs typeface="Verdana"/>
              </a:rPr>
              <a:t>ja</a:t>
            </a:r>
            <a:r>
              <a:rPr lang="en-GB" sz="1400" kern="0" dirty="0">
                <a:solidFill>
                  <a:srgbClr val="000000"/>
                </a:solidFill>
                <a:latin typeface="Verdana"/>
                <a:cs typeface="Verdana"/>
              </a:rPr>
              <a:t> </a:t>
            </a:r>
            <a:r>
              <a:rPr lang="en-GB" sz="1400" kern="0" dirty="0" err="1">
                <a:solidFill>
                  <a:srgbClr val="000000"/>
                </a:solidFill>
                <a:latin typeface="Verdana"/>
                <a:cs typeface="Verdana"/>
              </a:rPr>
              <a:t>kommunikaation</a:t>
            </a:r>
            <a:r>
              <a:rPr lang="en-GB" sz="1400" kern="0" dirty="0">
                <a:solidFill>
                  <a:srgbClr val="000000"/>
                </a:solidFill>
                <a:latin typeface="Verdana"/>
                <a:cs typeface="Verdana"/>
              </a:rPr>
              <a:t> </a:t>
            </a:r>
            <a:r>
              <a:rPr lang="en-GB" sz="1400" kern="0" dirty="0" err="1">
                <a:solidFill>
                  <a:srgbClr val="000000"/>
                </a:solidFill>
                <a:latin typeface="Verdana"/>
                <a:cs typeface="Verdana"/>
              </a:rPr>
              <a:t>puutteet</a:t>
            </a:r>
            <a:endParaRPr lang="fi-FI" sz="1400" dirty="0">
              <a:latin typeface="Verdana"/>
              <a:cs typeface="Verdana"/>
            </a:endParaRPr>
          </a:p>
        </p:txBody>
      </p:sp>
      <p:sp>
        <p:nvSpPr>
          <p:cNvPr id="7" name="Suorakulmio 6"/>
          <p:cNvSpPr/>
          <p:nvPr/>
        </p:nvSpPr>
        <p:spPr>
          <a:xfrm>
            <a:off x="3919315" y="5106713"/>
            <a:ext cx="1461145" cy="91517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1400" kern="0" dirty="0" err="1">
                <a:solidFill>
                  <a:srgbClr val="000000"/>
                </a:solidFill>
                <a:latin typeface="Verdana"/>
                <a:cs typeface="Verdana"/>
              </a:rPr>
              <a:t>Aistivammat</a:t>
            </a:r>
            <a:r>
              <a:rPr lang="en-GB" sz="1400" kern="0" dirty="0">
                <a:solidFill>
                  <a:srgbClr val="000000"/>
                </a:solidFill>
                <a:latin typeface="Verdana"/>
                <a:cs typeface="Verdana"/>
              </a:rPr>
              <a:t>, </a:t>
            </a:r>
            <a:r>
              <a:rPr lang="en-GB" sz="1400" kern="0" dirty="0" err="1">
                <a:solidFill>
                  <a:srgbClr val="000000"/>
                </a:solidFill>
                <a:latin typeface="Verdana"/>
                <a:cs typeface="Verdana"/>
              </a:rPr>
              <a:t>aistitiedon</a:t>
            </a:r>
            <a:r>
              <a:rPr lang="en-GB" sz="1400" kern="0" dirty="0">
                <a:solidFill>
                  <a:srgbClr val="000000"/>
                </a:solidFill>
                <a:latin typeface="Verdana"/>
                <a:cs typeface="Verdana"/>
              </a:rPr>
              <a:t> </a:t>
            </a:r>
            <a:r>
              <a:rPr lang="en-GB" sz="1400" kern="0" dirty="0" err="1">
                <a:solidFill>
                  <a:srgbClr val="000000"/>
                </a:solidFill>
                <a:latin typeface="Verdana"/>
                <a:cs typeface="Verdana"/>
              </a:rPr>
              <a:t>käsittelyn</a:t>
            </a:r>
            <a:r>
              <a:rPr lang="en-GB" sz="1400" kern="0" dirty="0">
                <a:solidFill>
                  <a:srgbClr val="000000"/>
                </a:solidFill>
                <a:latin typeface="Verdana"/>
                <a:cs typeface="Verdana"/>
              </a:rPr>
              <a:t> </a:t>
            </a:r>
            <a:r>
              <a:rPr lang="en-GB" sz="1400" kern="0" dirty="0" err="1">
                <a:solidFill>
                  <a:srgbClr val="000000"/>
                </a:solidFill>
                <a:latin typeface="Verdana"/>
                <a:cs typeface="Verdana"/>
              </a:rPr>
              <a:t>puutteet</a:t>
            </a:r>
            <a:endParaRPr lang="fi-FI" sz="1400" dirty="0">
              <a:latin typeface="Verdana"/>
              <a:cs typeface="Verdana"/>
            </a:endParaRPr>
          </a:p>
        </p:txBody>
      </p:sp>
      <p:sp>
        <p:nvSpPr>
          <p:cNvPr id="8" name="Suorakulmio 7"/>
          <p:cNvSpPr/>
          <p:nvPr/>
        </p:nvSpPr>
        <p:spPr>
          <a:xfrm>
            <a:off x="3093031" y="4130249"/>
            <a:ext cx="1461144" cy="64199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1400" kern="0" dirty="0" err="1">
                <a:solidFill>
                  <a:srgbClr val="000000"/>
                </a:solidFill>
                <a:latin typeface="Verdana"/>
                <a:cs typeface="Verdana"/>
              </a:rPr>
              <a:t>Liikunta-vammat</a:t>
            </a:r>
            <a:endParaRPr lang="fi-FI" sz="1400" dirty="0">
              <a:latin typeface="Verdana"/>
              <a:cs typeface="Verdana"/>
            </a:endParaRPr>
          </a:p>
        </p:txBody>
      </p:sp>
      <p:sp>
        <p:nvSpPr>
          <p:cNvPr id="9" name="Suorakulmio 8"/>
          <p:cNvSpPr/>
          <p:nvPr/>
        </p:nvSpPr>
        <p:spPr>
          <a:xfrm>
            <a:off x="2905381" y="3085513"/>
            <a:ext cx="1417818" cy="79208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400" dirty="0" err="1">
                <a:solidFill>
                  <a:srgbClr val="000000"/>
                </a:solidFill>
                <a:latin typeface="Verdana" charset="0"/>
                <a:ea typeface="ＭＳ Ｐゴシック" charset="0"/>
              </a:rPr>
              <a:t>Somaattiset</a:t>
            </a:r>
            <a:r>
              <a:rPr lang="en-GB" sz="1400" dirty="0">
                <a:solidFill>
                  <a:srgbClr val="000000"/>
                </a:solidFill>
                <a:latin typeface="Verdana" charset="0"/>
                <a:ea typeface="ＭＳ Ｐゴシック" charset="0"/>
              </a:rPr>
              <a:t> </a:t>
            </a:r>
            <a:r>
              <a:rPr lang="en-GB" sz="1400" dirty="0" err="1">
                <a:solidFill>
                  <a:srgbClr val="000000"/>
                </a:solidFill>
                <a:latin typeface="Verdana" charset="0"/>
                <a:ea typeface="ＭＳ Ｐゴシック" charset="0"/>
              </a:rPr>
              <a:t>sairaudet</a:t>
            </a:r>
            <a:endParaRPr lang="en-GB" sz="1400" dirty="0">
              <a:solidFill>
                <a:srgbClr val="000000"/>
              </a:solidFill>
              <a:latin typeface="Verdana" charset="0"/>
              <a:ea typeface="ＭＳ Ｐゴシック" charset="0"/>
            </a:endParaRPr>
          </a:p>
        </p:txBody>
      </p:sp>
      <p:sp>
        <p:nvSpPr>
          <p:cNvPr id="10" name="Suorakulmio 9"/>
          <p:cNvSpPr/>
          <p:nvPr/>
        </p:nvSpPr>
        <p:spPr>
          <a:xfrm>
            <a:off x="8648942" y="5106713"/>
            <a:ext cx="1769663" cy="1064178"/>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en-GB" sz="1400" dirty="0" err="1">
                <a:solidFill>
                  <a:srgbClr val="000000"/>
                </a:solidFill>
                <a:latin typeface="Verdana" charset="0"/>
                <a:ea typeface="ＭＳ Ｐゴシック" charset="0"/>
              </a:rPr>
              <a:t>Sosiaalisten</a:t>
            </a:r>
            <a:r>
              <a:rPr lang="en-GB" sz="1400" dirty="0">
                <a:solidFill>
                  <a:srgbClr val="000000"/>
                </a:solidFill>
                <a:latin typeface="Verdana" charset="0"/>
                <a:ea typeface="ＭＳ Ｐゴシック" charset="0"/>
              </a:rPr>
              <a:t> </a:t>
            </a:r>
            <a:r>
              <a:rPr lang="en-GB" sz="1400" dirty="0" err="1">
                <a:solidFill>
                  <a:srgbClr val="000000"/>
                </a:solidFill>
                <a:latin typeface="Verdana" charset="0"/>
                <a:ea typeface="ＭＳ Ｐゴシック" charset="0"/>
              </a:rPr>
              <a:t>suhteiden</a:t>
            </a:r>
            <a:r>
              <a:rPr lang="en-GB" sz="1400" dirty="0">
                <a:solidFill>
                  <a:srgbClr val="000000"/>
                </a:solidFill>
                <a:latin typeface="Verdana" charset="0"/>
                <a:ea typeface="ＭＳ Ｐゴシック" charset="0"/>
              </a:rPr>
              <a:t> </a:t>
            </a:r>
            <a:r>
              <a:rPr lang="en-GB" sz="1400" dirty="0" err="1">
                <a:solidFill>
                  <a:srgbClr val="000000"/>
                </a:solidFill>
                <a:latin typeface="Verdana" charset="0"/>
                <a:ea typeface="ＭＳ Ｐゴシック" charset="0"/>
              </a:rPr>
              <a:t>rajoittuneisuus</a:t>
            </a:r>
            <a:endParaRPr lang="fi-FI" sz="1400" dirty="0">
              <a:solidFill>
                <a:srgbClr val="FFFFFF"/>
              </a:solidFill>
              <a:latin typeface="Verdana" charset="0"/>
              <a:ea typeface="ＭＳ Ｐゴシック" charset="0"/>
            </a:endParaRPr>
          </a:p>
        </p:txBody>
      </p:sp>
      <p:sp>
        <p:nvSpPr>
          <p:cNvPr id="11" name="Suorakulmio 10"/>
          <p:cNvSpPr/>
          <p:nvPr/>
        </p:nvSpPr>
        <p:spPr>
          <a:xfrm>
            <a:off x="6909282" y="3536078"/>
            <a:ext cx="2016125" cy="915170"/>
          </a:xfrm>
          <a:prstGeom prst="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fi-FI" sz="1400" dirty="0">
                <a:solidFill>
                  <a:schemeClr val="tx1"/>
                </a:solidFill>
                <a:latin typeface="Verdana" charset="0"/>
                <a:ea typeface="ＭＳ Ｐゴシック" charset="0"/>
              </a:rPr>
              <a:t>Toiminnanohjauksen ja itsesäätelyn vaikeudet</a:t>
            </a:r>
          </a:p>
        </p:txBody>
      </p:sp>
      <p:sp>
        <p:nvSpPr>
          <p:cNvPr id="19" name="Suorakulmio 5">
            <a:extLst>
              <a:ext uri="{FF2B5EF4-FFF2-40B4-BE49-F238E27FC236}">
                <a16:creationId xmlns:a16="http://schemas.microsoft.com/office/drawing/2014/main" id="{8551E612-4D75-7702-FDD5-68583301F501}"/>
              </a:ext>
            </a:extLst>
          </p:cNvPr>
          <p:cNvSpPr/>
          <p:nvPr/>
        </p:nvSpPr>
        <p:spPr>
          <a:xfrm>
            <a:off x="9004749" y="1665075"/>
            <a:ext cx="2088232" cy="1180268"/>
          </a:xfrm>
          <a:prstGeom prst="rect">
            <a:avLst/>
          </a:prstGeom>
          <a:solidFill>
            <a:srgbClr val="A6EA5A"/>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1400" kern="0" dirty="0" err="1">
                <a:solidFill>
                  <a:srgbClr val="000000"/>
                </a:solidFill>
                <a:latin typeface="Verdana"/>
                <a:cs typeface="Verdana"/>
              </a:rPr>
              <a:t>Rajoittuneet</a:t>
            </a:r>
            <a:r>
              <a:rPr lang="en-GB" sz="1400" kern="0" dirty="0">
                <a:solidFill>
                  <a:srgbClr val="000000"/>
                </a:solidFill>
                <a:latin typeface="Verdana"/>
                <a:cs typeface="Verdana"/>
              </a:rPr>
              <a:t> </a:t>
            </a:r>
            <a:r>
              <a:rPr lang="en-GB" sz="1400" kern="0" dirty="0" err="1">
                <a:solidFill>
                  <a:srgbClr val="000000"/>
                </a:solidFill>
                <a:latin typeface="Verdana"/>
                <a:cs typeface="Verdana"/>
              </a:rPr>
              <a:t>mahdollisuudet</a:t>
            </a:r>
            <a:r>
              <a:rPr lang="en-GB" sz="1400" kern="0" dirty="0">
                <a:solidFill>
                  <a:srgbClr val="000000"/>
                </a:solidFill>
                <a:latin typeface="Verdana"/>
                <a:cs typeface="Verdana"/>
              </a:rPr>
              <a:t> </a:t>
            </a:r>
            <a:r>
              <a:rPr lang="en-GB" sz="1400" kern="0" dirty="0" err="1">
                <a:solidFill>
                  <a:srgbClr val="000000"/>
                </a:solidFill>
                <a:latin typeface="Verdana"/>
                <a:cs typeface="Verdana"/>
              </a:rPr>
              <a:t>tehdä</a:t>
            </a:r>
            <a:r>
              <a:rPr lang="en-GB" sz="1400" kern="0" dirty="0">
                <a:solidFill>
                  <a:srgbClr val="000000"/>
                </a:solidFill>
                <a:latin typeface="Verdana"/>
                <a:cs typeface="Verdana"/>
              </a:rPr>
              <a:t> </a:t>
            </a:r>
            <a:r>
              <a:rPr lang="en-GB" sz="1400" kern="0" dirty="0" err="1">
                <a:solidFill>
                  <a:srgbClr val="000000"/>
                </a:solidFill>
                <a:latin typeface="Verdana"/>
                <a:cs typeface="Verdana"/>
              </a:rPr>
              <a:t>valintoja</a:t>
            </a:r>
            <a:r>
              <a:rPr lang="en-GB" sz="1400" kern="0" dirty="0">
                <a:solidFill>
                  <a:srgbClr val="000000"/>
                </a:solidFill>
                <a:latin typeface="Verdana"/>
                <a:cs typeface="Verdana"/>
              </a:rPr>
              <a:t> </a:t>
            </a:r>
            <a:r>
              <a:rPr lang="en-GB" sz="1400" kern="0" dirty="0" err="1">
                <a:solidFill>
                  <a:srgbClr val="000000"/>
                </a:solidFill>
                <a:latin typeface="Verdana"/>
                <a:cs typeface="Verdana"/>
              </a:rPr>
              <a:t>ja</a:t>
            </a:r>
            <a:r>
              <a:rPr lang="en-GB" sz="1400" kern="0" dirty="0">
                <a:solidFill>
                  <a:srgbClr val="000000"/>
                </a:solidFill>
                <a:latin typeface="Verdana"/>
                <a:cs typeface="Verdana"/>
              </a:rPr>
              <a:t> </a:t>
            </a:r>
            <a:r>
              <a:rPr lang="en-GB" sz="1400" kern="0" dirty="0" err="1">
                <a:solidFill>
                  <a:srgbClr val="000000"/>
                </a:solidFill>
                <a:latin typeface="Verdana"/>
                <a:cs typeface="Verdana"/>
              </a:rPr>
              <a:t>vaikuttaa</a:t>
            </a:r>
            <a:r>
              <a:rPr lang="en-GB" sz="1400" kern="0" dirty="0">
                <a:solidFill>
                  <a:srgbClr val="000000"/>
                </a:solidFill>
                <a:latin typeface="Verdana"/>
                <a:cs typeface="Verdana"/>
              </a:rPr>
              <a:t> </a:t>
            </a:r>
            <a:r>
              <a:rPr lang="en-GB" sz="1400" kern="0" dirty="0" err="1">
                <a:solidFill>
                  <a:srgbClr val="000000"/>
                </a:solidFill>
                <a:latin typeface="Verdana"/>
                <a:cs typeface="Verdana"/>
              </a:rPr>
              <a:t>omaan</a:t>
            </a:r>
            <a:r>
              <a:rPr lang="en-GB" sz="1400" kern="0" dirty="0">
                <a:solidFill>
                  <a:srgbClr val="000000"/>
                </a:solidFill>
                <a:latin typeface="Verdana"/>
                <a:cs typeface="Verdana"/>
              </a:rPr>
              <a:t> </a:t>
            </a:r>
            <a:r>
              <a:rPr lang="en-GB" sz="1400" kern="0" dirty="0" err="1">
                <a:solidFill>
                  <a:srgbClr val="000000"/>
                </a:solidFill>
                <a:latin typeface="Verdana"/>
                <a:cs typeface="Verdana"/>
              </a:rPr>
              <a:t>elämään</a:t>
            </a:r>
            <a:endParaRPr lang="fi-FI" sz="1400" dirty="0">
              <a:latin typeface="Verdana"/>
              <a:cs typeface="Verdana"/>
            </a:endParaRPr>
          </a:p>
        </p:txBody>
      </p:sp>
      <p:sp>
        <p:nvSpPr>
          <p:cNvPr id="20" name="Suorakulmio 9">
            <a:extLst>
              <a:ext uri="{FF2B5EF4-FFF2-40B4-BE49-F238E27FC236}">
                <a16:creationId xmlns:a16="http://schemas.microsoft.com/office/drawing/2014/main" id="{684CFDF3-F8A9-7D31-841A-5B03812A132D}"/>
              </a:ext>
            </a:extLst>
          </p:cNvPr>
          <p:cNvSpPr/>
          <p:nvPr/>
        </p:nvSpPr>
        <p:spPr>
          <a:xfrm>
            <a:off x="593201" y="3187439"/>
            <a:ext cx="1584176" cy="1064178"/>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en-GB" sz="1400" dirty="0" err="1">
                <a:solidFill>
                  <a:srgbClr val="000000"/>
                </a:solidFill>
                <a:latin typeface="Verdana" charset="0"/>
                <a:ea typeface="ＭＳ Ｐゴシック" charset="0"/>
              </a:rPr>
              <a:t>Fyysiseen</a:t>
            </a:r>
            <a:r>
              <a:rPr lang="en-GB" sz="1400" dirty="0">
                <a:solidFill>
                  <a:srgbClr val="000000"/>
                </a:solidFill>
                <a:latin typeface="Verdana" charset="0"/>
                <a:ea typeface="ＭＳ Ｐゴシック" charset="0"/>
              </a:rPr>
              <a:t> </a:t>
            </a:r>
            <a:r>
              <a:rPr lang="en-GB" sz="1400" dirty="0" err="1">
                <a:solidFill>
                  <a:srgbClr val="000000"/>
                </a:solidFill>
                <a:latin typeface="Verdana" charset="0"/>
                <a:ea typeface="ＭＳ Ｐゴシック" charset="0"/>
              </a:rPr>
              <a:t>ympäristöön</a:t>
            </a:r>
            <a:r>
              <a:rPr lang="en-GB" sz="1400" dirty="0">
                <a:solidFill>
                  <a:srgbClr val="000000"/>
                </a:solidFill>
                <a:latin typeface="Verdana" charset="0"/>
                <a:ea typeface="ＭＳ Ｐゴシック" charset="0"/>
              </a:rPr>
              <a:t> </a:t>
            </a:r>
            <a:r>
              <a:rPr lang="en-GB" sz="1400" dirty="0" err="1">
                <a:solidFill>
                  <a:srgbClr val="000000"/>
                </a:solidFill>
                <a:latin typeface="Verdana" charset="0"/>
                <a:ea typeface="ＭＳ Ｐゴシック" charset="0"/>
              </a:rPr>
              <a:t>liittyvät</a:t>
            </a:r>
            <a:r>
              <a:rPr lang="en-GB" sz="1400" dirty="0">
                <a:solidFill>
                  <a:srgbClr val="000000"/>
                </a:solidFill>
                <a:latin typeface="Verdana" charset="0"/>
                <a:ea typeface="ＭＳ Ｐゴシック" charset="0"/>
              </a:rPr>
              <a:t> </a:t>
            </a:r>
            <a:r>
              <a:rPr lang="en-GB" sz="1400" dirty="0" err="1">
                <a:solidFill>
                  <a:srgbClr val="000000"/>
                </a:solidFill>
                <a:latin typeface="Verdana" charset="0"/>
                <a:ea typeface="ＭＳ Ｐゴシック" charset="0"/>
              </a:rPr>
              <a:t>tekijät</a:t>
            </a:r>
            <a:endParaRPr lang="fi-FI" sz="1400" dirty="0">
              <a:solidFill>
                <a:srgbClr val="FFFFFF"/>
              </a:solidFill>
              <a:latin typeface="Verdana" charset="0"/>
              <a:ea typeface="ＭＳ Ｐゴシック" charset="0"/>
            </a:endParaRPr>
          </a:p>
        </p:txBody>
      </p:sp>
      <p:sp>
        <p:nvSpPr>
          <p:cNvPr id="21" name="Suorakulmio 8">
            <a:extLst>
              <a:ext uri="{FF2B5EF4-FFF2-40B4-BE49-F238E27FC236}">
                <a16:creationId xmlns:a16="http://schemas.microsoft.com/office/drawing/2014/main" id="{59C37F12-6645-0B69-4A9B-EC16AE40F9B0}"/>
              </a:ext>
            </a:extLst>
          </p:cNvPr>
          <p:cNvSpPr/>
          <p:nvPr/>
        </p:nvSpPr>
        <p:spPr>
          <a:xfrm>
            <a:off x="4046335" y="1910774"/>
            <a:ext cx="1334125" cy="830956"/>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400" dirty="0" err="1">
                <a:solidFill>
                  <a:srgbClr val="000000"/>
                </a:solidFill>
                <a:latin typeface="Verdana" charset="0"/>
                <a:ea typeface="ＭＳ Ｐゴシック" charset="0"/>
              </a:rPr>
              <a:t>Geneettiset</a:t>
            </a:r>
            <a:r>
              <a:rPr lang="en-GB" sz="1400" dirty="0">
                <a:solidFill>
                  <a:srgbClr val="000000"/>
                </a:solidFill>
                <a:latin typeface="Verdana" charset="0"/>
                <a:ea typeface="ＭＳ Ｐゴシック" charset="0"/>
              </a:rPr>
              <a:t> </a:t>
            </a:r>
            <a:r>
              <a:rPr lang="en-GB" sz="1400" dirty="0" err="1">
                <a:solidFill>
                  <a:srgbClr val="000000"/>
                </a:solidFill>
                <a:latin typeface="Verdana" charset="0"/>
                <a:ea typeface="ＭＳ Ｐゴシック" charset="0"/>
              </a:rPr>
              <a:t>tekijät</a:t>
            </a:r>
            <a:endParaRPr lang="en-GB" sz="1400" dirty="0">
              <a:solidFill>
                <a:srgbClr val="000000"/>
              </a:solidFill>
              <a:latin typeface="Verdana" charset="0"/>
              <a:ea typeface="ＭＳ Ｐゴシック" charset="0"/>
            </a:endParaRPr>
          </a:p>
        </p:txBody>
      </p:sp>
      <p:sp>
        <p:nvSpPr>
          <p:cNvPr id="24" name="Suorakulmio 5">
            <a:extLst>
              <a:ext uri="{FF2B5EF4-FFF2-40B4-BE49-F238E27FC236}">
                <a16:creationId xmlns:a16="http://schemas.microsoft.com/office/drawing/2014/main" id="{28F640B1-2E18-DA09-FEA2-BF542A5DCFA1}"/>
              </a:ext>
            </a:extLst>
          </p:cNvPr>
          <p:cNvSpPr/>
          <p:nvPr/>
        </p:nvSpPr>
        <p:spPr>
          <a:xfrm>
            <a:off x="1311628" y="1620692"/>
            <a:ext cx="2088232" cy="1180268"/>
          </a:xfrm>
          <a:prstGeom prst="rect">
            <a:avLst/>
          </a:prstGeom>
          <a:solidFill>
            <a:srgbClr val="A6EA5A"/>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1400" kern="0" dirty="0" err="1">
                <a:solidFill>
                  <a:srgbClr val="000000"/>
                </a:solidFill>
                <a:latin typeface="Verdana"/>
                <a:cs typeface="Verdana"/>
              </a:rPr>
              <a:t>Lisääntynyt</a:t>
            </a:r>
            <a:r>
              <a:rPr lang="en-GB" sz="1400" kern="0" dirty="0">
                <a:solidFill>
                  <a:srgbClr val="000000"/>
                </a:solidFill>
                <a:latin typeface="Verdana"/>
                <a:cs typeface="Verdana"/>
              </a:rPr>
              <a:t> </a:t>
            </a:r>
            <a:r>
              <a:rPr lang="en-GB" sz="1400" kern="0" dirty="0" err="1">
                <a:solidFill>
                  <a:srgbClr val="000000"/>
                </a:solidFill>
                <a:latin typeface="Verdana"/>
                <a:cs typeface="Verdana"/>
              </a:rPr>
              <a:t>tuen</a:t>
            </a:r>
            <a:r>
              <a:rPr lang="en-GB" sz="1400" kern="0" dirty="0">
                <a:solidFill>
                  <a:srgbClr val="000000"/>
                </a:solidFill>
                <a:latin typeface="Verdana"/>
                <a:cs typeface="Verdana"/>
              </a:rPr>
              <a:t> </a:t>
            </a:r>
            <a:r>
              <a:rPr lang="en-GB" sz="1400" kern="0" dirty="0" err="1">
                <a:solidFill>
                  <a:srgbClr val="000000"/>
                </a:solidFill>
                <a:latin typeface="Verdana"/>
                <a:cs typeface="Verdana"/>
              </a:rPr>
              <a:t>tarve</a:t>
            </a:r>
            <a:r>
              <a:rPr lang="en-GB" sz="1400" kern="0" dirty="0">
                <a:solidFill>
                  <a:srgbClr val="000000"/>
                </a:solidFill>
                <a:latin typeface="Verdana"/>
                <a:cs typeface="Verdana"/>
              </a:rPr>
              <a:t> </a:t>
            </a:r>
            <a:r>
              <a:rPr lang="en-GB" sz="1400" kern="0" dirty="0" err="1">
                <a:solidFill>
                  <a:srgbClr val="000000"/>
                </a:solidFill>
                <a:latin typeface="Verdana"/>
                <a:cs typeface="Verdana"/>
              </a:rPr>
              <a:t>ja</a:t>
            </a:r>
            <a:r>
              <a:rPr lang="en-GB" sz="1400" kern="0" dirty="0">
                <a:solidFill>
                  <a:srgbClr val="000000"/>
                </a:solidFill>
                <a:latin typeface="Verdana"/>
                <a:cs typeface="Verdana"/>
              </a:rPr>
              <a:t> </a:t>
            </a:r>
            <a:r>
              <a:rPr lang="en-GB" sz="1400" kern="0" dirty="0" err="1">
                <a:solidFill>
                  <a:srgbClr val="000000"/>
                </a:solidFill>
                <a:latin typeface="Verdana"/>
                <a:cs typeface="Verdana"/>
              </a:rPr>
              <a:t>riippuvuus</a:t>
            </a:r>
            <a:r>
              <a:rPr lang="en-GB" sz="1400" kern="0" dirty="0">
                <a:solidFill>
                  <a:srgbClr val="000000"/>
                </a:solidFill>
                <a:latin typeface="Verdana"/>
                <a:cs typeface="Verdana"/>
              </a:rPr>
              <a:t> </a:t>
            </a:r>
            <a:r>
              <a:rPr lang="en-GB" sz="1400" kern="0" dirty="0" err="1">
                <a:solidFill>
                  <a:srgbClr val="000000"/>
                </a:solidFill>
                <a:latin typeface="Verdana"/>
                <a:cs typeface="Verdana"/>
              </a:rPr>
              <a:t>vanhemmista</a:t>
            </a:r>
            <a:r>
              <a:rPr lang="en-GB" sz="1400" kern="0" dirty="0">
                <a:solidFill>
                  <a:srgbClr val="000000"/>
                </a:solidFill>
                <a:latin typeface="Verdana"/>
                <a:cs typeface="Verdana"/>
              </a:rPr>
              <a:t> </a:t>
            </a:r>
            <a:r>
              <a:rPr lang="en-GB" sz="1400" kern="0" dirty="0" err="1">
                <a:solidFill>
                  <a:srgbClr val="000000"/>
                </a:solidFill>
                <a:latin typeface="Verdana"/>
                <a:cs typeface="Verdana"/>
              </a:rPr>
              <a:t>ja</a:t>
            </a:r>
            <a:r>
              <a:rPr lang="en-GB" sz="1400" kern="0" dirty="0">
                <a:solidFill>
                  <a:srgbClr val="000000"/>
                </a:solidFill>
                <a:latin typeface="Verdana"/>
                <a:cs typeface="Verdana"/>
              </a:rPr>
              <a:t> </a:t>
            </a:r>
            <a:r>
              <a:rPr lang="en-GB" sz="1400" kern="0" dirty="0" err="1">
                <a:solidFill>
                  <a:srgbClr val="000000"/>
                </a:solidFill>
                <a:latin typeface="Verdana"/>
                <a:cs typeface="Verdana"/>
              </a:rPr>
              <a:t>muista</a:t>
            </a:r>
            <a:r>
              <a:rPr lang="en-GB" sz="1400" kern="0" dirty="0">
                <a:solidFill>
                  <a:srgbClr val="000000"/>
                </a:solidFill>
                <a:latin typeface="Verdana"/>
                <a:cs typeface="Verdana"/>
              </a:rPr>
              <a:t> </a:t>
            </a:r>
            <a:r>
              <a:rPr lang="en-GB" sz="1400" kern="0" dirty="0" err="1">
                <a:solidFill>
                  <a:srgbClr val="000000"/>
                </a:solidFill>
                <a:latin typeface="Verdana"/>
                <a:cs typeface="Verdana"/>
              </a:rPr>
              <a:t>lähi-ihmisistä</a:t>
            </a:r>
            <a:endParaRPr lang="en-GB" sz="1400" kern="0" dirty="0">
              <a:solidFill>
                <a:srgbClr val="000000"/>
              </a:solidFill>
              <a:latin typeface="Verdana"/>
              <a:cs typeface="Verdana"/>
            </a:endParaRPr>
          </a:p>
        </p:txBody>
      </p:sp>
      <p:sp>
        <p:nvSpPr>
          <p:cNvPr id="25" name="Suorakulmio 8">
            <a:extLst>
              <a:ext uri="{FF2B5EF4-FFF2-40B4-BE49-F238E27FC236}">
                <a16:creationId xmlns:a16="http://schemas.microsoft.com/office/drawing/2014/main" id="{C39E4663-A30C-ACF2-821B-24A0EF1F712B}"/>
              </a:ext>
            </a:extLst>
          </p:cNvPr>
          <p:cNvSpPr/>
          <p:nvPr/>
        </p:nvSpPr>
        <p:spPr>
          <a:xfrm>
            <a:off x="9533773" y="3202386"/>
            <a:ext cx="1872790" cy="1650288"/>
          </a:xfrm>
          <a:prstGeom prst="rect">
            <a:avLst/>
          </a:prstGeom>
          <a:solidFill>
            <a:srgbClr val="A6EA5A"/>
          </a:solidFill>
        </p:spPr>
        <p:style>
          <a:lnRef idx="1">
            <a:schemeClr val="accent3"/>
          </a:lnRef>
          <a:fillRef idx="2">
            <a:schemeClr val="accent3"/>
          </a:fillRef>
          <a:effectRef idx="1">
            <a:schemeClr val="accent3"/>
          </a:effectRef>
          <a:fontRef idx="minor">
            <a:schemeClr val="dk1"/>
          </a:fontRef>
        </p:style>
        <p:txBody>
          <a:bodyPr anchor="ctr"/>
          <a:lstStyle/>
          <a:p>
            <a:pPr>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400" dirty="0" err="1">
                <a:solidFill>
                  <a:srgbClr val="000000"/>
                </a:solidFill>
                <a:latin typeface="Verdana" charset="0"/>
                <a:ea typeface="ＭＳ Ｐゴシック" charset="0"/>
              </a:rPr>
              <a:t>Toistuvat</a:t>
            </a:r>
            <a:r>
              <a:rPr lang="en-GB" sz="1400" dirty="0">
                <a:solidFill>
                  <a:srgbClr val="000000"/>
                </a:solidFill>
                <a:latin typeface="Verdana" charset="0"/>
                <a:ea typeface="ＭＳ Ｐゴシック" charset="0"/>
              </a:rPr>
              <a:t> </a:t>
            </a:r>
            <a:r>
              <a:rPr lang="en-GB" sz="1400" dirty="0" err="1">
                <a:solidFill>
                  <a:srgbClr val="000000"/>
                </a:solidFill>
                <a:latin typeface="Verdana" charset="0"/>
                <a:ea typeface="ＭＳ Ｐゴシック" charset="0"/>
              </a:rPr>
              <a:t>epäonnistumisen</a:t>
            </a:r>
            <a:r>
              <a:rPr lang="en-GB" sz="1400" dirty="0">
                <a:solidFill>
                  <a:srgbClr val="000000"/>
                </a:solidFill>
                <a:latin typeface="Verdana" charset="0"/>
                <a:ea typeface="ＭＳ Ｐゴシック" charset="0"/>
              </a:rPr>
              <a:t> </a:t>
            </a:r>
            <a:r>
              <a:rPr lang="en-GB" sz="1400" dirty="0" err="1">
                <a:solidFill>
                  <a:srgbClr val="000000"/>
                </a:solidFill>
                <a:latin typeface="Verdana" charset="0"/>
                <a:ea typeface="ＭＳ Ｐゴシック" charset="0"/>
              </a:rPr>
              <a:t>kokemukset</a:t>
            </a:r>
            <a:r>
              <a:rPr lang="en-GB" sz="1400" dirty="0">
                <a:solidFill>
                  <a:srgbClr val="000000"/>
                </a:solidFill>
                <a:latin typeface="Verdana" charset="0"/>
                <a:ea typeface="ＭＳ Ｐゴシック" charset="0"/>
              </a:rPr>
              <a:t>, </a:t>
            </a:r>
            <a:r>
              <a:rPr lang="en-GB" sz="1400" dirty="0" err="1">
                <a:solidFill>
                  <a:srgbClr val="000000"/>
                </a:solidFill>
                <a:latin typeface="Verdana" charset="0"/>
                <a:ea typeface="ＭＳ Ｐゴシック" charset="0"/>
              </a:rPr>
              <a:t>alttius</a:t>
            </a:r>
            <a:r>
              <a:rPr lang="en-GB" sz="1400" dirty="0">
                <a:solidFill>
                  <a:srgbClr val="000000"/>
                </a:solidFill>
                <a:latin typeface="Verdana" charset="0"/>
                <a:ea typeface="ＭＳ Ｐゴシック" charset="0"/>
              </a:rPr>
              <a:t> </a:t>
            </a:r>
            <a:r>
              <a:rPr lang="en-GB" sz="1400" dirty="0" err="1">
                <a:solidFill>
                  <a:srgbClr val="000000"/>
                </a:solidFill>
                <a:latin typeface="Verdana" charset="0"/>
                <a:ea typeface="ＭＳ Ｐゴシック" charset="0"/>
              </a:rPr>
              <a:t>traumaattisille</a:t>
            </a:r>
            <a:r>
              <a:rPr lang="en-GB" sz="1400" dirty="0">
                <a:solidFill>
                  <a:srgbClr val="000000"/>
                </a:solidFill>
                <a:latin typeface="Verdana" charset="0"/>
                <a:ea typeface="ＭＳ Ｐゴシック" charset="0"/>
              </a:rPr>
              <a:t> </a:t>
            </a:r>
            <a:r>
              <a:rPr lang="en-GB" sz="1400" dirty="0" err="1">
                <a:solidFill>
                  <a:srgbClr val="000000"/>
                </a:solidFill>
                <a:latin typeface="Verdana" charset="0"/>
                <a:ea typeface="ＭＳ Ｐゴシック" charset="0"/>
              </a:rPr>
              <a:t>kokemuksille</a:t>
            </a:r>
            <a:r>
              <a:rPr lang="en-GB" sz="1400" dirty="0">
                <a:solidFill>
                  <a:srgbClr val="000000"/>
                </a:solidFill>
                <a:latin typeface="Verdana" charset="0"/>
                <a:ea typeface="ＭＳ Ｐゴシック" charset="0"/>
              </a:rPr>
              <a:t>.</a:t>
            </a:r>
          </a:p>
        </p:txBody>
      </p:sp>
      <p:sp>
        <p:nvSpPr>
          <p:cNvPr id="16" name="Suorakulmio 9">
            <a:extLst>
              <a:ext uri="{FF2B5EF4-FFF2-40B4-BE49-F238E27FC236}">
                <a16:creationId xmlns:a16="http://schemas.microsoft.com/office/drawing/2014/main" id="{99067DDF-4E62-B6A8-3AD9-167DD91484BF}"/>
              </a:ext>
            </a:extLst>
          </p:cNvPr>
          <p:cNvSpPr/>
          <p:nvPr/>
        </p:nvSpPr>
        <p:spPr>
          <a:xfrm>
            <a:off x="1173165" y="4705219"/>
            <a:ext cx="1672733" cy="1064178"/>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r>
              <a:rPr lang="en-GB" sz="1400" dirty="0" err="1">
                <a:solidFill>
                  <a:srgbClr val="000000"/>
                </a:solidFill>
                <a:latin typeface="Verdana" charset="0"/>
                <a:ea typeface="ＭＳ Ｐゴシック" charset="0"/>
              </a:rPr>
              <a:t>Rajoittuneet</a:t>
            </a:r>
            <a:r>
              <a:rPr lang="en-GB" sz="1400" dirty="0">
                <a:solidFill>
                  <a:srgbClr val="000000"/>
                </a:solidFill>
                <a:latin typeface="Verdana" charset="0"/>
                <a:ea typeface="ＭＳ Ｐゴシック" charset="0"/>
              </a:rPr>
              <a:t> </a:t>
            </a:r>
            <a:r>
              <a:rPr lang="en-GB" sz="1400" dirty="0" err="1">
                <a:solidFill>
                  <a:srgbClr val="000000"/>
                </a:solidFill>
                <a:latin typeface="Verdana" charset="0"/>
                <a:ea typeface="ＭＳ Ｐゴシック" charset="0"/>
              </a:rPr>
              <a:t>harrastus</a:t>
            </a:r>
            <a:r>
              <a:rPr lang="en-GB" sz="1400" dirty="0">
                <a:solidFill>
                  <a:srgbClr val="000000"/>
                </a:solidFill>
                <a:latin typeface="Verdana" charset="0"/>
                <a:ea typeface="ＭＳ Ｐゴシック" charset="0"/>
              </a:rPr>
              <a:t>- </a:t>
            </a:r>
            <a:r>
              <a:rPr lang="en-GB" sz="1400" dirty="0" err="1">
                <a:solidFill>
                  <a:srgbClr val="000000"/>
                </a:solidFill>
                <a:latin typeface="Verdana" charset="0"/>
                <a:ea typeface="ＭＳ Ｐゴシック" charset="0"/>
              </a:rPr>
              <a:t>ja</a:t>
            </a:r>
            <a:r>
              <a:rPr lang="en-GB" sz="1400" dirty="0">
                <a:solidFill>
                  <a:srgbClr val="000000"/>
                </a:solidFill>
                <a:latin typeface="Verdana" charset="0"/>
                <a:ea typeface="ＭＳ Ｐゴシック" charset="0"/>
              </a:rPr>
              <a:t>  </a:t>
            </a:r>
            <a:r>
              <a:rPr lang="en-GB" sz="1400" dirty="0" err="1">
                <a:solidFill>
                  <a:srgbClr val="000000"/>
                </a:solidFill>
                <a:latin typeface="Verdana" charset="0"/>
                <a:ea typeface="ＭＳ Ｐゴシック" charset="0"/>
              </a:rPr>
              <a:t>osallistumis-mahdollisuudet</a:t>
            </a:r>
            <a:endParaRPr lang="fi-FI" sz="1400" dirty="0">
              <a:solidFill>
                <a:srgbClr val="FFFFFF"/>
              </a:solidFill>
              <a:latin typeface="Verdana" charset="0"/>
              <a:ea typeface="ＭＳ Ｐゴシック" charset="0"/>
            </a:endParaRPr>
          </a:p>
        </p:txBody>
      </p:sp>
      <p:pic>
        <p:nvPicPr>
          <p:cNvPr id="2" name="Picture 1">
            <a:extLst>
              <a:ext uri="{FF2B5EF4-FFF2-40B4-BE49-F238E27FC236}">
                <a16:creationId xmlns:a16="http://schemas.microsoft.com/office/drawing/2014/main" id="{773167F5-BA6C-3C69-2698-0E886E2076E4}"/>
              </a:ext>
            </a:extLst>
          </p:cNvPr>
          <p:cNvPicPr>
            <a:picLocks noChangeAspect="1"/>
          </p:cNvPicPr>
          <p:nvPr/>
        </p:nvPicPr>
        <p:blipFill>
          <a:blip r:embed="rId3"/>
          <a:stretch>
            <a:fillRect/>
          </a:stretch>
        </p:blipFill>
        <p:spPr>
          <a:xfrm>
            <a:off x="4801308" y="2800960"/>
            <a:ext cx="1792554" cy="1650288"/>
          </a:xfrm>
          <a:prstGeom prst="rect">
            <a:avLst/>
          </a:prstGeom>
        </p:spPr>
      </p:pic>
    </p:spTree>
    <p:extLst>
      <p:ext uri="{BB962C8B-B14F-4D97-AF65-F5344CB8AC3E}">
        <p14:creationId xmlns:p14="http://schemas.microsoft.com/office/powerpoint/2010/main" val="8063443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A0141-71EE-A947-A1C6-F9C385BA677B}"/>
              </a:ext>
            </a:extLst>
          </p:cNvPr>
          <p:cNvSpPr>
            <a:spLocks noGrp="1"/>
          </p:cNvSpPr>
          <p:nvPr>
            <p:ph idx="1"/>
          </p:nvPr>
        </p:nvSpPr>
        <p:spPr>
          <a:xfrm>
            <a:off x="838200" y="1580444"/>
            <a:ext cx="10515600" cy="4730045"/>
          </a:xfrm>
        </p:spPr>
        <p:txBody>
          <a:bodyPr>
            <a:normAutofit/>
          </a:bodyPr>
          <a:lstStyle/>
          <a:p>
            <a:pPr>
              <a:spcBef>
                <a:spcPts val="800"/>
              </a:spcBef>
              <a:buFont typeface="Wingdings" pitchFamily="2" charset="2"/>
              <a:buChar char="Ø"/>
              <a:defRPr/>
            </a:pPr>
            <a:r>
              <a:rPr lang="fi-FI" sz="2400" dirty="0"/>
              <a:t>Kehitysvammaisilla on suurentunut riski somaattisille sairauksille ja liitännäisvammoille</a:t>
            </a:r>
          </a:p>
          <a:p>
            <a:pPr>
              <a:spcBef>
                <a:spcPts val="800"/>
              </a:spcBef>
              <a:buFont typeface="Wingdings" pitchFamily="2" charset="2"/>
              <a:buChar char="Ø"/>
              <a:defRPr/>
            </a:pPr>
            <a:r>
              <a:rPr lang="fi-FI" sz="2400" dirty="0"/>
              <a:t>Myös psykiatristen häiriöiden riski on suurentunut</a:t>
            </a:r>
          </a:p>
          <a:p>
            <a:pPr lvl="1">
              <a:spcBef>
                <a:spcPts val="800"/>
              </a:spcBef>
              <a:buFont typeface="Wingdings" pitchFamily="2" charset="2"/>
              <a:buChar char="Ø"/>
              <a:defRPr/>
            </a:pPr>
            <a:r>
              <a:rPr lang="fi-FI" sz="2000" dirty="0"/>
              <a:t>Psykiatrisia häiriöitä esiintyy noin 30-50 %:lla kehitysvammaisista</a:t>
            </a:r>
          </a:p>
          <a:p>
            <a:pPr lvl="1">
              <a:spcBef>
                <a:spcPts val="800"/>
              </a:spcBef>
              <a:buFont typeface="Wingdings" pitchFamily="2" charset="2"/>
              <a:buChar char="Ø"/>
              <a:defRPr/>
            </a:pPr>
            <a:r>
              <a:rPr lang="fi-FI" sz="2000" dirty="0"/>
              <a:t>Kehitysvammaisilla psykiatristen häiriöiden esiintyvyys on 2-3 kertaa suurempi kuin yleisväestöllä</a:t>
            </a:r>
          </a:p>
          <a:p>
            <a:pPr>
              <a:spcBef>
                <a:spcPts val="800"/>
              </a:spcBef>
              <a:buFont typeface="Wingdings" pitchFamily="2" charset="2"/>
              <a:buChar char="Ø"/>
              <a:defRPr/>
            </a:pPr>
            <a:r>
              <a:rPr lang="fi-FI" sz="2400" dirty="0"/>
              <a:t>Psykiatriset häiriöiden oirekuva kehitysvammaisilla on usein epätyypillinen. Tämä johtuu mm. liitännäisvammoista sekä vaikeudesta tunnistaa ja ilmaista tunteita ja ilmaista ajatuksia.</a:t>
            </a:r>
          </a:p>
          <a:p>
            <a:pPr>
              <a:spcBef>
                <a:spcPts val="800"/>
              </a:spcBef>
              <a:buFont typeface="Wingdings" pitchFamily="2" charset="2"/>
              <a:buChar char="Ø"/>
              <a:defRPr/>
            </a:pPr>
            <a:r>
              <a:rPr lang="fi-FI" sz="2400" dirty="0"/>
              <a:t>Kehitysvammaisten psykiatristen häiriöiden tunnistaminen on usein vaikeaa ja epävarmaa.</a:t>
            </a:r>
          </a:p>
          <a:p>
            <a:pPr>
              <a:spcBef>
                <a:spcPts val="800"/>
              </a:spcBef>
              <a:buFont typeface="Verdana" charset="0"/>
              <a:buChar char="•"/>
              <a:defRPr/>
            </a:pPr>
            <a:endParaRPr lang="fi-FI" dirty="0">
              <a:solidFill>
                <a:schemeClr val="tx1"/>
              </a:solidFill>
            </a:endParaRPr>
          </a:p>
        </p:txBody>
      </p:sp>
      <p:sp>
        <p:nvSpPr>
          <p:cNvPr id="3" name="Title 2">
            <a:extLst>
              <a:ext uri="{FF2B5EF4-FFF2-40B4-BE49-F238E27FC236}">
                <a16:creationId xmlns:a16="http://schemas.microsoft.com/office/drawing/2014/main" id="{6C2AB015-4E39-454C-9C53-2913B1A3C159}"/>
              </a:ext>
            </a:extLst>
          </p:cNvPr>
          <p:cNvSpPr>
            <a:spLocks noGrp="1"/>
          </p:cNvSpPr>
          <p:nvPr>
            <p:ph type="title"/>
          </p:nvPr>
        </p:nvSpPr>
        <p:spPr>
          <a:xfrm>
            <a:off x="838200" y="360823"/>
            <a:ext cx="10515600" cy="1018962"/>
          </a:xfrm>
        </p:spPr>
        <p:txBody>
          <a:bodyPr/>
          <a:lstStyle/>
          <a:p>
            <a:r>
              <a:rPr lang="en-FI" dirty="0"/>
              <a:t>Kehitysvammaisten mielenterveys</a:t>
            </a:r>
          </a:p>
        </p:txBody>
      </p:sp>
      <p:sp>
        <p:nvSpPr>
          <p:cNvPr id="4" name="TextBox 3">
            <a:extLst>
              <a:ext uri="{FF2B5EF4-FFF2-40B4-BE49-F238E27FC236}">
                <a16:creationId xmlns:a16="http://schemas.microsoft.com/office/drawing/2014/main" id="{37AD54F1-5B2E-D84F-BC28-56731A423E58}"/>
              </a:ext>
            </a:extLst>
          </p:cNvPr>
          <p:cNvSpPr txBox="1"/>
          <p:nvPr/>
        </p:nvSpPr>
        <p:spPr>
          <a:xfrm>
            <a:off x="8667045" y="6220178"/>
            <a:ext cx="2686755" cy="276999"/>
          </a:xfrm>
          <a:prstGeom prst="rect">
            <a:avLst/>
          </a:prstGeom>
          <a:noFill/>
        </p:spPr>
        <p:txBody>
          <a:bodyPr wrap="square" rtlCol="0">
            <a:spAutoFit/>
          </a:bodyPr>
          <a:lstStyle/>
          <a:p>
            <a:r>
              <a:rPr lang="en-FI" sz="1200" dirty="0"/>
              <a:t>Terhi Koskentausta 10.5.2022</a:t>
            </a:r>
          </a:p>
        </p:txBody>
      </p:sp>
    </p:spTree>
    <p:extLst>
      <p:ext uri="{BB962C8B-B14F-4D97-AF65-F5344CB8AC3E}">
        <p14:creationId xmlns:p14="http://schemas.microsoft.com/office/powerpoint/2010/main" val="409636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A0141-71EE-A947-A1C6-F9C385BA677B}"/>
              </a:ext>
            </a:extLst>
          </p:cNvPr>
          <p:cNvSpPr>
            <a:spLocks noGrp="1"/>
          </p:cNvSpPr>
          <p:nvPr>
            <p:ph idx="1"/>
          </p:nvPr>
        </p:nvSpPr>
        <p:spPr>
          <a:xfrm>
            <a:off x="838200" y="1930400"/>
            <a:ext cx="10515600" cy="4380089"/>
          </a:xfrm>
        </p:spPr>
        <p:txBody>
          <a:bodyPr>
            <a:normAutofit/>
          </a:bodyPr>
          <a:lstStyle/>
          <a:p>
            <a:pPr marL="0" indent="0">
              <a:lnSpc>
                <a:spcPct val="90000"/>
              </a:lnSpc>
              <a:spcBef>
                <a:spcPts val="7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i-FI" sz="2400" dirty="0">
                <a:latin typeface="Verdana" charset="0"/>
              </a:rPr>
              <a:t>Psykiatrinen häiriö					Esiintyvyys (%)</a:t>
            </a:r>
            <a:r>
              <a:rPr lang="fi-FI" sz="2400" dirty="0">
                <a:latin typeface="Verdana" charset="0"/>
                <a:cs typeface="Arial" charset="0"/>
              </a:rPr>
              <a:t>‏</a:t>
            </a:r>
            <a:r>
              <a:rPr lang="fi-FI" sz="2400" dirty="0">
                <a:latin typeface="Verdana" charset="0"/>
              </a:rPr>
              <a:t>        		</a:t>
            </a:r>
          </a:p>
          <a:p>
            <a:pPr>
              <a:lnSpc>
                <a:spcPct val="90000"/>
              </a:lnSpc>
              <a:spcBef>
                <a:spcPts val="7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i-FI" sz="2400" dirty="0">
                <a:latin typeface="Verdana" charset="0"/>
              </a:rPr>
              <a:t>Psykoottiset häiriöt						 4- 5</a:t>
            </a:r>
          </a:p>
          <a:p>
            <a:pPr>
              <a:lnSpc>
                <a:spcPct val="90000"/>
              </a:lnSpc>
              <a:spcBef>
                <a:spcPts val="7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i-FI" sz="2400" dirty="0">
                <a:latin typeface="Verdana" charset="0"/>
              </a:rPr>
              <a:t>Masennus					   				 5-15</a:t>
            </a:r>
          </a:p>
          <a:p>
            <a:pPr>
              <a:lnSpc>
                <a:spcPct val="90000"/>
              </a:lnSpc>
              <a:spcBef>
                <a:spcPts val="7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i-FI" sz="2400" dirty="0">
                <a:latin typeface="Verdana" charset="0"/>
              </a:rPr>
              <a:t>Kaksisuuntainen mielialahäiriö 		 2</a:t>
            </a:r>
          </a:p>
          <a:p>
            <a:pPr>
              <a:lnSpc>
                <a:spcPct val="90000"/>
              </a:lnSpc>
              <a:spcBef>
                <a:spcPts val="7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i-FI" sz="2400" dirty="0">
                <a:latin typeface="Verdana" charset="0"/>
              </a:rPr>
              <a:t>Ahdistushäiriöt		  		 	 			 5-15</a:t>
            </a:r>
          </a:p>
          <a:p>
            <a:pPr>
              <a:lnSpc>
                <a:spcPct val="90000"/>
              </a:lnSpc>
              <a:spcBef>
                <a:spcPts val="7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i-FI" sz="2400" dirty="0">
                <a:latin typeface="Verdana" charset="0"/>
              </a:rPr>
              <a:t>Autismikirjon häiriöt		</a:t>
            </a:r>
            <a:r>
              <a:rPr lang="fi-FI" sz="2400" dirty="0">
                <a:solidFill>
                  <a:srgbClr val="FF0000"/>
                </a:solidFill>
                <a:latin typeface="Verdana" charset="0"/>
              </a:rPr>
              <a:t>  				 </a:t>
            </a:r>
            <a:r>
              <a:rPr lang="fi-FI" sz="2400" dirty="0">
                <a:latin typeface="Verdana" charset="0"/>
              </a:rPr>
              <a:t>7-28</a:t>
            </a:r>
          </a:p>
          <a:p>
            <a:pPr>
              <a:lnSpc>
                <a:spcPct val="90000"/>
              </a:lnSpc>
              <a:spcBef>
                <a:spcPts val="7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i-FI" sz="2400" dirty="0">
                <a:latin typeface="Verdana" charset="0"/>
              </a:rPr>
              <a:t>ADHD							  	 			 5-20</a:t>
            </a:r>
          </a:p>
          <a:p>
            <a:pPr>
              <a:lnSpc>
                <a:spcPct val="90000"/>
              </a:lnSpc>
              <a:spcBef>
                <a:spcPts val="7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i-FI" sz="2400" dirty="0">
                <a:latin typeface="Verdana" charset="0"/>
              </a:rPr>
              <a:t>Dementia yli 60-vuotiailla</a:t>
            </a:r>
          </a:p>
          <a:p>
            <a:pPr lvl="1">
              <a:lnSpc>
                <a:spcPct val="90000"/>
              </a:lnSpc>
              <a:spcBef>
                <a:spcPts val="7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i-FI" sz="2000" dirty="0">
                <a:latin typeface="Verdana" charset="0"/>
              </a:rPr>
              <a:t>Downin oireyhtymässä			 	 	30-60</a:t>
            </a:r>
          </a:p>
          <a:p>
            <a:pPr lvl="1">
              <a:lnSpc>
                <a:spcPct val="90000"/>
              </a:lnSpc>
              <a:spcBef>
                <a:spcPts val="7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i-FI" sz="2000" dirty="0">
                <a:latin typeface="Verdana" charset="0"/>
              </a:rPr>
              <a:t>Muista syistä kehitysvammaisilla		13-22 </a:t>
            </a:r>
          </a:p>
          <a:p>
            <a:pPr>
              <a:spcBef>
                <a:spcPts val="800"/>
              </a:spcBef>
              <a:buFont typeface="Wingdings" pitchFamily="2" charset="2"/>
              <a:buChar char="Ø"/>
              <a:defRPr/>
            </a:pPr>
            <a:endParaRPr lang="fi-FI" dirty="0">
              <a:solidFill>
                <a:schemeClr val="tx1"/>
              </a:solidFill>
            </a:endParaRPr>
          </a:p>
        </p:txBody>
      </p:sp>
      <p:sp>
        <p:nvSpPr>
          <p:cNvPr id="3" name="Title 2">
            <a:extLst>
              <a:ext uri="{FF2B5EF4-FFF2-40B4-BE49-F238E27FC236}">
                <a16:creationId xmlns:a16="http://schemas.microsoft.com/office/drawing/2014/main" id="{6C2AB015-4E39-454C-9C53-2913B1A3C159}"/>
              </a:ext>
            </a:extLst>
          </p:cNvPr>
          <p:cNvSpPr>
            <a:spLocks noGrp="1"/>
          </p:cNvSpPr>
          <p:nvPr>
            <p:ph type="title"/>
          </p:nvPr>
        </p:nvSpPr>
        <p:spPr>
          <a:xfrm>
            <a:off x="838200" y="360822"/>
            <a:ext cx="10515600" cy="1382889"/>
          </a:xfrm>
        </p:spPr>
        <p:txBody>
          <a:bodyPr/>
          <a:lstStyle/>
          <a:p>
            <a:r>
              <a:rPr lang="fi-FI" altLang="fi-FI" dirty="0">
                <a:solidFill>
                  <a:srgbClr val="376092"/>
                </a:solidFill>
              </a:rPr>
              <a:t>Psykiatristen häiriöiden esiintyvyys kehitysvammaisilla aikuisilla</a:t>
            </a:r>
            <a:endParaRPr lang="en-FI" dirty="0"/>
          </a:p>
        </p:txBody>
      </p:sp>
      <p:sp>
        <p:nvSpPr>
          <p:cNvPr id="4" name="TextBox 3">
            <a:extLst>
              <a:ext uri="{FF2B5EF4-FFF2-40B4-BE49-F238E27FC236}">
                <a16:creationId xmlns:a16="http://schemas.microsoft.com/office/drawing/2014/main" id="{37AD54F1-5B2E-D84F-BC28-56731A423E58}"/>
              </a:ext>
            </a:extLst>
          </p:cNvPr>
          <p:cNvSpPr txBox="1"/>
          <p:nvPr/>
        </p:nvSpPr>
        <p:spPr>
          <a:xfrm>
            <a:off x="8667045" y="6220178"/>
            <a:ext cx="2686755" cy="276999"/>
          </a:xfrm>
          <a:prstGeom prst="rect">
            <a:avLst/>
          </a:prstGeom>
          <a:noFill/>
        </p:spPr>
        <p:txBody>
          <a:bodyPr wrap="square" rtlCol="0">
            <a:spAutoFit/>
          </a:bodyPr>
          <a:lstStyle/>
          <a:p>
            <a:r>
              <a:rPr lang="en-FI" sz="1200" dirty="0"/>
              <a:t>Terhi Koskentausta 10.5.2022</a:t>
            </a:r>
          </a:p>
        </p:txBody>
      </p:sp>
    </p:spTree>
    <p:extLst>
      <p:ext uri="{BB962C8B-B14F-4D97-AF65-F5344CB8AC3E}">
        <p14:creationId xmlns:p14="http://schemas.microsoft.com/office/powerpoint/2010/main" val="310706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A0141-71EE-A947-A1C6-F9C385BA677B}"/>
              </a:ext>
            </a:extLst>
          </p:cNvPr>
          <p:cNvSpPr>
            <a:spLocks noGrp="1"/>
          </p:cNvSpPr>
          <p:nvPr>
            <p:ph idx="1"/>
          </p:nvPr>
        </p:nvSpPr>
        <p:spPr>
          <a:xfrm>
            <a:off x="838200" y="1275644"/>
            <a:ext cx="10515600" cy="5034845"/>
          </a:xfrm>
        </p:spPr>
        <p:txBody>
          <a:bodyPr>
            <a:normAutofit/>
          </a:bodyPr>
          <a:lstStyle/>
          <a:p>
            <a:pPr>
              <a:spcBef>
                <a:spcPts val="800"/>
              </a:spcBef>
              <a:buFont typeface="Wingdings" pitchFamily="2" charset="2"/>
              <a:buChar char="Ø"/>
              <a:defRPr/>
            </a:pPr>
            <a:r>
              <a:rPr lang="fi-FI" sz="2400" dirty="0"/>
              <a:t>Käytösoireet tai tunne-elämän oireet eivät aina johdu psykiatrisesta häiriöstä</a:t>
            </a:r>
          </a:p>
          <a:p>
            <a:pPr>
              <a:spcBef>
                <a:spcPts val="800"/>
              </a:spcBef>
              <a:buFont typeface="Wingdings" pitchFamily="2" charset="2"/>
              <a:buChar char="Ø"/>
              <a:defRPr/>
            </a:pPr>
            <a:r>
              <a:rPr lang="fi-FI" sz="2400" dirty="0"/>
              <a:t>Ns. haastavan käyttäytymisen taustalla voi olla:</a:t>
            </a:r>
          </a:p>
          <a:p>
            <a:pPr lvl="1">
              <a:spcBef>
                <a:spcPts val="800"/>
              </a:spcBef>
              <a:buFont typeface="Wingdings" pitchFamily="2" charset="2"/>
              <a:buChar char="Ø"/>
              <a:defRPr/>
            </a:pPr>
            <a:r>
              <a:rPr lang="fi-FI" sz="1800" dirty="0"/>
              <a:t>Puutteet kommunikaatiossa ja vuorovaikutuksessa</a:t>
            </a:r>
          </a:p>
          <a:p>
            <a:pPr lvl="1">
              <a:spcBef>
                <a:spcPts val="800"/>
              </a:spcBef>
              <a:buFont typeface="Wingdings" pitchFamily="2" charset="2"/>
              <a:buChar char="Ø"/>
              <a:defRPr/>
            </a:pPr>
            <a:r>
              <a:rPr lang="fi-FI" sz="1800" dirty="0"/>
              <a:t>Aistitiedon käsittelyn puutteet</a:t>
            </a:r>
          </a:p>
          <a:p>
            <a:pPr lvl="1">
              <a:spcBef>
                <a:spcPts val="800"/>
              </a:spcBef>
              <a:buFont typeface="Wingdings" pitchFamily="2" charset="2"/>
              <a:buChar char="Ø"/>
              <a:defRPr/>
            </a:pPr>
            <a:r>
              <a:rPr lang="fi-FI" sz="1800" dirty="0"/>
              <a:t>Seksuaaliset tarpeet</a:t>
            </a:r>
          </a:p>
          <a:p>
            <a:pPr lvl="1">
              <a:spcBef>
                <a:spcPts val="800"/>
              </a:spcBef>
              <a:buFont typeface="Wingdings" pitchFamily="2" charset="2"/>
              <a:buChar char="Ø"/>
              <a:defRPr/>
            </a:pPr>
            <a:r>
              <a:rPr lang="fi-FI" sz="1800" dirty="0"/>
              <a:t>Mielekkään tekemisen puute</a:t>
            </a:r>
          </a:p>
          <a:p>
            <a:pPr lvl="1">
              <a:spcBef>
                <a:spcPts val="800"/>
              </a:spcBef>
              <a:buFont typeface="Wingdings" pitchFamily="2" charset="2"/>
              <a:buChar char="Ø"/>
              <a:defRPr/>
            </a:pPr>
            <a:r>
              <a:rPr lang="fi-FI" sz="1800" dirty="0"/>
              <a:t>Liian suuret tai alhaiset odotukset</a:t>
            </a:r>
          </a:p>
          <a:p>
            <a:pPr lvl="1">
              <a:spcBef>
                <a:spcPts val="800"/>
              </a:spcBef>
              <a:buFont typeface="Wingdings" pitchFamily="2" charset="2"/>
              <a:buChar char="Ø"/>
              <a:defRPr/>
            </a:pPr>
            <a:r>
              <a:rPr lang="fi-FI" sz="1800" dirty="0"/>
              <a:t>Opitut toimintamallit</a:t>
            </a:r>
          </a:p>
          <a:p>
            <a:pPr lvl="1">
              <a:spcBef>
                <a:spcPts val="800"/>
              </a:spcBef>
              <a:buFont typeface="Wingdings" pitchFamily="2" charset="2"/>
              <a:buChar char="Ø"/>
              <a:defRPr/>
            </a:pPr>
            <a:r>
              <a:rPr lang="fi-FI" sz="1800" dirty="0"/>
              <a:t>Muutokset perheessä tai lähiyhteisössä</a:t>
            </a:r>
          </a:p>
          <a:p>
            <a:pPr lvl="1">
              <a:spcBef>
                <a:spcPts val="800"/>
              </a:spcBef>
              <a:buFont typeface="Wingdings" pitchFamily="2" charset="2"/>
              <a:buChar char="Ø"/>
              <a:defRPr/>
            </a:pPr>
            <a:r>
              <a:rPr lang="fi-FI" sz="1800" dirty="0"/>
              <a:t>Somaattiset sairaudet, kiputilat ym.</a:t>
            </a:r>
          </a:p>
          <a:p>
            <a:pPr lvl="1">
              <a:spcBef>
                <a:spcPts val="800"/>
              </a:spcBef>
              <a:buFont typeface="Wingdings" pitchFamily="2" charset="2"/>
              <a:buChar char="Ø"/>
              <a:defRPr/>
            </a:pPr>
            <a:r>
              <a:rPr lang="fi-FI" sz="1800" dirty="0"/>
              <a:t>Ympäristöstä johtuva epämukava olo</a:t>
            </a:r>
          </a:p>
          <a:p>
            <a:pPr>
              <a:spcBef>
                <a:spcPts val="800"/>
              </a:spcBef>
              <a:buFont typeface="Verdana" charset="0"/>
              <a:buChar char="•"/>
              <a:defRPr/>
            </a:pPr>
            <a:endParaRPr lang="fi-FI" dirty="0">
              <a:solidFill>
                <a:schemeClr val="tx1"/>
              </a:solidFill>
            </a:endParaRPr>
          </a:p>
        </p:txBody>
      </p:sp>
      <p:sp>
        <p:nvSpPr>
          <p:cNvPr id="3" name="Title 2">
            <a:extLst>
              <a:ext uri="{FF2B5EF4-FFF2-40B4-BE49-F238E27FC236}">
                <a16:creationId xmlns:a16="http://schemas.microsoft.com/office/drawing/2014/main" id="{6C2AB015-4E39-454C-9C53-2913B1A3C159}"/>
              </a:ext>
            </a:extLst>
          </p:cNvPr>
          <p:cNvSpPr>
            <a:spLocks noGrp="1"/>
          </p:cNvSpPr>
          <p:nvPr>
            <p:ph type="title"/>
          </p:nvPr>
        </p:nvSpPr>
        <p:spPr>
          <a:xfrm>
            <a:off x="838200" y="360823"/>
            <a:ext cx="10515600" cy="1018962"/>
          </a:xfrm>
        </p:spPr>
        <p:txBody>
          <a:bodyPr/>
          <a:lstStyle/>
          <a:p>
            <a:r>
              <a:rPr lang="en-FI" dirty="0"/>
              <a:t>Kehitysvammaisten mielenterveys</a:t>
            </a:r>
          </a:p>
        </p:txBody>
      </p:sp>
      <p:sp>
        <p:nvSpPr>
          <p:cNvPr id="4" name="TextBox 3">
            <a:extLst>
              <a:ext uri="{FF2B5EF4-FFF2-40B4-BE49-F238E27FC236}">
                <a16:creationId xmlns:a16="http://schemas.microsoft.com/office/drawing/2014/main" id="{37AD54F1-5B2E-D84F-BC28-56731A423E58}"/>
              </a:ext>
            </a:extLst>
          </p:cNvPr>
          <p:cNvSpPr txBox="1"/>
          <p:nvPr/>
        </p:nvSpPr>
        <p:spPr>
          <a:xfrm>
            <a:off x="8667045" y="6220178"/>
            <a:ext cx="2686755" cy="276999"/>
          </a:xfrm>
          <a:prstGeom prst="rect">
            <a:avLst/>
          </a:prstGeom>
          <a:noFill/>
        </p:spPr>
        <p:txBody>
          <a:bodyPr wrap="square" rtlCol="0">
            <a:spAutoFit/>
          </a:bodyPr>
          <a:lstStyle/>
          <a:p>
            <a:r>
              <a:rPr lang="en-FI" sz="1200" dirty="0"/>
              <a:t>Terhi Koskentausta 10.5.2022</a:t>
            </a:r>
          </a:p>
        </p:txBody>
      </p:sp>
    </p:spTree>
    <p:extLst>
      <p:ext uri="{BB962C8B-B14F-4D97-AF65-F5344CB8AC3E}">
        <p14:creationId xmlns:p14="http://schemas.microsoft.com/office/powerpoint/2010/main" val="3247538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3A0141-71EE-A947-A1C6-F9C385BA677B}"/>
              </a:ext>
            </a:extLst>
          </p:cNvPr>
          <p:cNvSpPr>
            <a:spLocks noGrp="1"/>
          </p:cNvSpPr>
          <p:nvPr>
            <p:ph idx="1"/>
          </p:nvPr>
        </p:nvSpPr>
        <p:spPr>
          <a:xfrm>
            <a:off x="838200" y="1772356"/>
            <a:ext cx="10515600" cy="4451520"/>
          </a:xfrm>
        </p:spPr>
        <p:txBody>
          <a:bodyPr>
            <a:normAutofit/>
          </a:bodyPr>
          <a:lstStyle/>
          <a:p>
            <a:pPr>
              <a:spcBef>
                <a:spcPts val="800"/>
              </a:spcBef>
              <a:buFont typeface="Wingdings" pitchFamily="2" charset="2"/>
              <a:buChar char="Ø"/>
              <a:defRPr/>
            </a:pPr>
            <a:r>
              <a:rPr lang="fi-FI" sz="2400" dirty="0"/>
              <a:t>YK:n vammaisten henkilöiden oikeuksia koskevan yleissopimuksen mukaan</a:t>
            </a:r>
          </a:p>
          <a:p>
            <a:pPr lvl="1">
              <a:spcBef>
                <a:spcPts val="800"/>
              </a:spcBef>
              <a:buFont typeface="Wingdings" pitchFamily="2" charset="2"/>
              <a:buChar char="Ø"/>
              <a:defRPr/>
            </a:pPr>
            <a:r>
              <a:rPr lang="fi-FI" sz="1800" dirty="0"/>
              <a:t>V</a:t>
            </a:r>
            <a:r>
              <a:rPr lang="en-GB" sz="1800" dirty="0" err="1"/>
              <a:t>ammaisilla</a:t>
            </a:r>
            <a:r>
              <a:rPr lang="en-GB" sz="1800" dirty="0"/>
              <a:t> </a:t>
            </a:r>
            <a:r>
              <a:rPr lang="en-GB" sz="1800" dirty="0" err="1"/>
              <a:t>henkilöillä</a:t>
            </a:r>
            <a:r>
              <a:rPr lang="en-GB" sz="1800" dirty="0"/>
              <a:t> on </a:t>
            </a:r>
            <a:r>
              <a:rPr lang="en-GB" sz="1800" dirty="0" err="1"/>
              <a:t>oikeus</a:t>
            </a:r>
            <a:r>
              <a:rPr lang="en-GB" sz="1800" dirty="0"/>
              <a:t> </a:t>
            </a:r>
            <a:r>
              <a:rPr lang="en-GB" sz="1800" dirty="0" err="1"/>
              <a:t>parhaaseen</a:t>
            </a:r>
            <a:r>
              <a:rPr lang="en-GB" sz="1800" dirty="0"/>
              <a:t> </a:t>
            </a:r>
            <a:r>
              <a:rPr lang="en-GB" sz="1800" dirty="0" err="1"/>
              <a:t>mahdolliseen</a:t>
            </a:r>
            <a:r>
              <a:rPr lang="en-GB" sz="1800" dirty="0"/>
              <a:t> </a:t>
            </a:r>
            <a:r>
              <a:rPr lang="en-GB" sz="1800" dirty="0" err="1"/>
              <a:t>terveyden</a:t>
            </a:r>
            <a:r>
              <a:rPr lang="en-GB" sz="1800" dirty="0"/>
              <a:t> </a:t>
            </a:r>
            <a:r>
              <a:rPr lang="en-GB" sz="1800" dirty="0" err="1"/>
              <a:t>tasoon</a:t>
            </a:r>
            <a:r>
              <a:rPr lang="en-GB" sz="1800" dirty="0"/>
              <a:t> </a:t>
            </a:r>
            <a:r>
              <a:rPr lang="en-GB" sz="1800" dirty="0" err="1"/>
              <a:t>ilman</a:t>
            </a:r>
            <a:r>
              <a:rPr lang="en-GB" sz="1800" dirty="0"/>
              <a:t> </a:t>
            </a:r>
            <a:r>
              <a:rPr lang="en-GB" sz="1800" dirty="0" err="1"/>
              <a:t>syrjintää</a:t>
            </a:r>
            <a:r>
              <a:rPr lang="en-GB" sz="1800" dirty="0"/>
              <a:t> </a:t>
            </a:r>
            <a:r>
              <a:rPr lang="en-GB" sz="1800" dirty="0" err="1"/>
              <a:t>vammaisuuden</a:t>
            </a:r>
            <a:r>
              <a:rPr lang="en-GB" sz="1800" dirty="0"/>
              <a:t> </a:t>
            </a:r>
            <a:r>
              <a:rPr lang="en-GB" sz="1800" dirty="0" err="1"/>
              <a:t>perusteella</a:t>
            </a:r>
            <a:r>
              <a:rPr lang="en-GB" sz="1800" dirty="0"/>
              <a:t>. </a:t>
            </a:r>
          </a:p>
          <a:p>
            <a:pPr lvl="1">
              <a:spcBef>
                <a:spcPts val="800"/>
              </a:spcBef>
              <a:buFont typeface="Wingdings" pitchFamily="2" charset="2"/>
              <a:buChar char="Ø"/>
              <a:defRPr/>
            </a:pPr>
            <a:r>
              <a:rPr lang="en-GB" sz="1800" dirty="0" err="1"/>
              <a:t>Vammaisille</a:t>
            </a:r>
            <a:r>
              <a:rPr lang="en-GB" sz="1800" dirty="0"/>
              <a:t> </a:t>
            </a:r>
            <a:r>
              <a:rPr lang="en-GB" sz="1800" dirty="0" err="1"/>
              <a:t>henkilöille</a:t>
            </a:r>
            <a:r>
              <a:rPr lang="en-GB" sz="1800" dirty="0"/>
              <a:t> </a:t>
            </a:r>
            <a:r>
              <a:rPr lang="en-GB" sz="1800" dirty="0" err="1"/>
              <a:t>tulee</a:t>
            </a:r>
            <a:r>
              <a:rPr lang="en-GB" sz="1800" dirty="0"/>
              <a:t> </a:t>
            </a:r>
            <a:r>
              <a:rPr lang="en-GB" sz="1800" dirty="0" err="1"/>
              <a:t>järjestää</a:t>
            </a:r>
            <a:r>
              <a:rPr lang="en-GB" sz="1800" dirty="0"/>
              <a:t> </a:t>
            </a:r>
            <a:r>
              <a:rPr lang="en-GB" sz="1800" dirty="0" err="1"/>
              <a:t>samanlaajuiset</a:t>
            </a:r>
            <a:r>
              <a:rPr lang="en-GB" sz="1800" dirty="0"/>
              <a:t>, -</a:t>
            </a:r>
            <a:r>
              <a:rPr lang="en-GB" sz="1800" dirty="0" err="1"/>
              <a:t>laatuiset</a:t>
            </a:r>
            <a:r>
              <a:rPr lang="en-GB" sz="1800" dirty="0"/>
              <a:t> </a:t>
            </a:r>
            <a:r>
              <a:rPr lang="en-GB" sz="1800" dirty="0" err="1"/>
              <a:t>ja</a:t>
            </a:r>
            <a:r>
              <a:rPr lang="en-GB" sz="1800" dirty="0"/>
              <a:t> -</a:t>
            </a:r>
            <a:r>
              <a:rPr lang="en-GB" sz="1800" dirty="0" err="1"/>
              <a:t>tasoiset</a:t>
            </a:r>
            <a:r>
              <a:rPr lang="en-GB" sz="1800" dirty="0"/>
              <a:t> </a:t>
            </a:r>
            <a:r>
              <a:rPr lang="en-GB" sz="1800" dirty="0" err="1"/>
              <a:t>maksuttomat</a:t>
            </a:r>
            <a:r>
              <a:rPr lang="en-GB" sz="1800" dirty="0"/>
              <a:t> tai </a:t>
            </a:r>
            <a:r>
              <a:rPr lang="en-GB" sz="1800" dirty="0" err="1"/>
              <a:t>kohtuuhintaiset</a:t>
            </a:r>
            <a:r>
              <a:rPr lang="en-GB" sz="1800" dirty="0"/>
              <a:t> </a:t>
            </a:r>
            <a:r>
              <a:rPr lang="en-GB" sz="1800" dirty="0" err="1"/>
              <a:t>terveydenhuoltopalvelut</a:t>
            </a:r>
            <a:r>
              <a:rPr lang="en-GB" sz="1800" dirty="0"/>
              <a:t> </a:t>
            </a:r>
            <a:r>
              <a:rPr lang="en-GB" sz="1800" dirty="0" err="1"/>
              <a:t>ja</a:t>
            </a:r>
            <a:r>
              <a:rPr lang="en-GB" sz="1800" dirty="0"/>
              <a:t> -</a:t>
            </a:r>
            <a:r>
              <a:rPr lang="en-GB" sz="1800" dirty="0" err="1"/>
              <a:t>ohjelmat</a:t>
            </a:r>
            <a:r>
              <a:rPr lang="en-GB" sz="1800" dirty="0"/>
              <a:t> </a:t>
            </a:r>
            <a:r>
              <a:rPr lang="en-GB" sz="1800" dirty="0" err="1"/>
              <a:t>kuin</a:t>
            </a:r>
            <a:r>
              <a:rPr lang="en-GB" sz="1800" dirty="0"/>
              <a:t> </a:t>
            </a:r>
            <a:r>
              <a:rPr lang="en-GB" sz="1800" dirty="0" err="1"/>
              <a:t>muille</a:t>
            </a:r>
            <a:r>
              <a:rPr lang="en-GB" sz="1800" dirty="0"/>
              <a:t>,</a:t>
            </a:r>
          </a:p>
          <a:p>
            <a:pPr lvl="1">
              <a:spcBef>
                <a:spcPts val="800"/>
              </a:spcBef>
              <a:buFont typeface="Wingdings" pitchFamily="2" charset="2"/>
              <a:buChar char="Ø"/>
              <a:defRPr/>
            </a:pPr>
            <a:r>
              <a:rPr lang="en-GB" sz="1800" dirty="0" err="1"/>
              <a:t>Vammaisille</a:t>
            </a:r>
            <a:r>
              <a:rPr lang="en-GB" sz="1800" dirty="0"/>
              <a:t> </a:t>
            </a:r>
            <a:r>
              <a:rPr lang="en-GB" sz="1800" dirty="0" err="1"/>
              <a:t>henkilöille</a:t>
            </a:r>
            <a:r>
              <a:rPr lang="en-GB" sz="1800" dirty="0"/>
              <a:t> </a:t>
            </a:r>
            <a:r>
              <a:rPr lang="en-GB" sz="1800" dirty="0" err="1"/>
              <a:t>tulee</a:t>
            </a:r>
            <a:r>
              <a:rPr lang="en-GB" sz="1800" dirty="0"/>
              <a:t> </a:t>
            </a:r>
            <a:r>
              <a:rPr lang="en-GB" sz="1800" dirty="0" err="1"/>
              <a:t>järjestää</a:t>
            </a:r>
            <a:r>
              <a:rPr lang="en-GB" sz="1800" dirty="0"/>
              <a:t> ne </a:t>
            </a:r>
            <a:r>
              <a:rPr lang="en-GB" sz="1800" dirty="0" err="1"/>
              <a:t>terveydenhuoltopalvelut</a:t>
            </a:r>
            <a:r>
              <a:rPr lang="en-GB" sz="1800" dirty="0"/>
              <a:t>, </a:t>
            </a:r>
            <a:r>
              <a:rPr lang="en-GB" sz="1800" dirty="0" err="1"/>
              <a:t>joita</a:t>
            </a:r>
            <a:r>
              <a:rPr lang="en-GB" sz="1800" dirty="0"/>
              <a:t> </a:t>
            </a:r>
            <a:r>
              <a:rPr lang="en-GB" sz="1800" dirty="0" err="1"/>
              <a:t>vammaiset</a:t>
            </a:r>
            <a:r>
              <a:rPr lang="en-GB" sz="1800" dirty="0"/>
              <a:t> </a:t>
            </a:r>
            <a:r>
              <a:rPr lang="en-GB" sz="1800" dirty="0" err="1"/>
              <a:t>henkilöt</a:t>
            </a:r>
            <a:r>
              <a:rPr lang="en-GB" sz="1800" dirty="0"/>
              <a:t> </a:t>
            </a:r>
            <a:r>
              <a:rPr lang="en-GB" sz="1800" dirty="0" err="1"/>
              <a:t>tarvitsevat</a:t>
            </a:r>
            <a:r>
              <a:rPr lang="en-GB" sz="1800" dirty="0"/>
              <a:t> </a:t>
            </a:r>
            <a:r>
              <a:rPr lang="en-GB" sz="1800" dirty="0" err="1"/>
              <a:t>erityisesti</a:t>
            </a:r>
            <a:r>
              <a:rPr lang="en-GB" sz="1800" dirty="0"/>
              <a:t> </a:t>
            </a:r>
            <a:r>
              <a:rPr lang="en-GB" sz="1800" dirty="0" err="1"/>
              <a:t>vammaisuutensa</a:t>
            </a:r>
            <a:r>
              <a:rPr lang="en-GB" sz="1800" dirty="0"/>
              <a:t> </a:t>
            </a:r>
            <a:r>
              <a:rPr lang="en-GB" sz="1800" dirty="0" err="1"/>
              <a:t>vuoksi</a:t>
            </a:r>
            <a:endParaRPr lang="fi-FI" sz="1800" dirty="0"/>
          </a:p>
        </p:txBody>
      </p:sp>
      <p:sp>
        <p:nvSpPr>
          <p:cNvPr id="3" name="Title 2">
            <a:extLst>
              <a:ext uri="{FF2B5EF4-FFF2-40B4-BE49-F238E27FC236}">
                <a16:creationId xmlns:a16="http://schemas.microsoft.com/office/drawing/2014/main" id="{6C2AB015-4E39-454C-9C53-2913B1A3C159}"/>
              </a:ext>
            </a:extLst>
          </p:cNvPr>
          <p:cNvSpPr>
            <a:spLocks noGrp="1"/>
          </p:cNvSpPr>
          <p:nvPr>
            <p:ph type="title"/>
          </p:nvPr>
        </p:nvSpPr>
        <p:spPr>
          <a:xfrm>
            <a:off x="838200" y="634124"/>
            <a:ext cx="10515600" cy="1018962"/>
          </a:xfrm>
        </p:spPr>
        <p:txBody>
          <a:bodyPr/>
          <a:lstStyle/>
          <a:p>
            <a:r>
              <a:rPr lang="en-FI" dirty="0"/>
              <a:t>Kehitysvammaisten mielenterveyspalvelut</a:t>
            </a:r>
          </a:p>
        </p:txBody>
      </p:sp>
      <p:sp>
        <p:nvSpPr>
          <p:cNvPr id="4" name="TextBox 3">
            <a:extLst>
              <a:ext uri="{FF2B5EF4-FFF2-40B4-BE49-F238E27FC236}">
                <a16:creationId xmlns:a16="http://schemas.microsoft.com/office/drawing/2014/main" id="{37AD54F1-5B2E-D84F-BC28-56731A423E58}"/>
              </a:ext>
            </a:extLst>
          </p:cNvPr>
          <p:cNvSpPr txBox="1"/>
          <p:nvPr/>
        </p:nvSpPr>
        <p:spPr>
          <a:xfrm>
            <a:off x="8667045" y="6220178"/>
            <a:ext cx="2686755" cy="276999"/>
          </a:xfrm>
          <a:prstGeom prst="rect">
            <a:avLst/>
          </a:prstGeom>
          <a:noFill/>
        </p:spPr>
        <p:txBody>
          <a:bodyPr wrap="square" rtlCol="0">
            <a:spAutoFit/>
          </a:bodyPr>
          <a:lstStyle/>
          <a:p>
            <a:r>
              <a:rPr lang="en-FI" sz="1200" dirty="0"/>
              <a:t>Terhi Koskentausta 10.5.2022</a:t>
            </a:r>
          </a:p>
        </p:txBody>
      </p:sp>
    </p:spTree>
    <p:extLst>
      <p:ext uri="{BB962C8B-B14F-4D97-AF65-F5344CB8AC3E}">
        <p14:creationId xmlns:p14="http://schemas.microsoft.com/office/powerpoint/2010/main" val="4147954010"/>
      </p:ext>
    </p:extLst>
  </p:cSld>
  <p:clrMapOvr>
    <a:masterClrMapping/>
  </p:clrMapOvr>
</p:sld>
</file>

<file path=ppt/theme/theme1.xml><?xml version="1.0" encoding="utf-8"?>
<a:theme xmlns:a="http://schemas.openxmlformats.org/drawingml/2006/main" name="Päijät-Sote 2021">
  <a:themeElements>
    <a:clrScheme name="Päijät-Sote">
      <a:dk1>
        <a:srgbClr val="000000"/>
      </a:dk1>
      <a:lt1>
        <a:srgbClr val="FFFFFF"/>
      </a:lt1>
      <a:dk2>
        <a:srgbClr val="394B85"/>
      </a:dk2>
      <a:lt2>
        <a:srgbClr val="FFFFFF"/>
      </a:lt2>
      <a:accent1>
        <a:srgbClr val="394B85"/>
      </a:accent1>
      <a:accent2>
        <a:srgbClr val="3E77BC"/>
      </a:accent2>
      <a:accent3>
        <a:srgbClr val="739CD2"/>
      </a:accent3>
      <a:accent4>
        <a:srgbClr val="F04D4C"/>
      </a:accent4>
      <a:accent5>
        <a:srgbClr val="B292C3"/>
      </a:accent5>
      <a:accent6>
        <a:srgbClr val="FFE62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762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nk.potx" id="{EA4849E3-CB69-46F0-AEB5-4B801557E34F}" vid="{863C3F75-6DC2-47B0-B34D-F2174C87BF2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EF59AA9704F98744827451D74D902597" ma:contentTypeVersion="3" ma:contentTypeDescription="Luo uusi asiakirja." ma:contentTypeScope="" ma:versionID="d0bfa43a43d46685f2374872623abaa4">
  <xsd:schema xmlns:xsd="http://www.w3.org/2001/XMLSchema" xmlns:xs="http://www.w3.org/2001/XMLSchema" xmlns:p="http://schemas.microsoft.com/office/2006/metadata/properties" xmlns:ns1="http://schemas.microsoft.com/sharepoint/v3" xmlns:ns2="5afde346-f5af-4ec4-b89d-38fbe6ff1a8e" targetNamespace="http://schemas.microsoft.com/office/2006/metadata/properties" ma:root="true" ma:fieldsID="5131eab62e67f69276541042ddfdcfdb" ns1:_="" ns2:_="">
    <xsd:import namespace="http://schemas.microsoft.com/sharepoint/v3"/>
    <xsd:import namespace="5afde346-f5af-4ec4-b89d-38fbe6ff1a8e"/>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Ajoituksen alkamispäivämäärä" ma:description="Ajoituksen alkamispäivämäärä on julkaisuominaisuuden luoma sivustosarake. Sillä määritetään päivämäärä ja kellonaika, jolloin vierailijat näkevät sivuston ensimmäisen kerran." ma:hidden="true" ma:internalName="PublishingStartDate">
      <xsd:simpleType>
        <xsd:restriction base="dms:Unknown"/>
      </xsd:simpleType>
    </xsd:element>
    <xsd:element name="PublishingExpirationDate" ma:index="9" nillable="true" ma:displayName="Ajoituksen päättymispäivämäärä" ma:description="Ajoituksen päättymispäivämäärä on julkaisuominaisuuden luoma sivustosarake. Sillä määritetään päivämäärä ja kellonaika, jolloin vierailijat eivät enää näe tätä sivustoa."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fde346-f5af-4ec4-b89d-38fbe6ff1a8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A6F4EA-D51D-4139-B85A-0C8D9A0873A3}">
  <ds:schemaRefs>
    <ds:schemaRef ds:uri="http://purl.org/dc/dcmitype/"/>
    <ds:schemaRef ds:uri="http://schemas.openxmlformats.org/package/2006/metadata/core-properties"/>
    <ds:schemaRef ds:uri="http://purl.org/dc/elements/1.1/"/>
    <ds:schemaRef ds:uri="http://schemas.microsoft.com/sharepoint/v3"/>
    <ds:schemaRef ds:uri="http://schemas.microsoft.com/office/2006/metadata/properties"/>
    <ds:schemaRef ds:uri="http://schemas.microsoft.com/office/2006/documentManagement/types"/>
    <ds:schemaRef ds:uri="5afde346-f5af-4ec4-b89d-38fbe6ff1a8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988C9C86-5248-4B68-8A38-B20B33E910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afde346-f5af-4ec4-b89d-38fbe6ff1a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05EFA3-FDA9-430F-9492-DCA6FE13AA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7102</TotalTime>
  <Words>676</Words>
  <Application>Microsoft Office PowerPoint</Application>
  <PresentationFormat>Laajakuva</PresentationFormat>
  <Paragraphs>106</Paragraphs>
  <Slides>11</Slides>
  <Notes>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11</vt:i4>
      </vt:variant>
    </vt:vector>
  </HeadingPairs>
  <TitlesOfParts>
    <vt:vector size="17" baseType="lpstr">
      <vt:lpstr>Arial</vt:lpstr>
      <vt:lpstr>Calibri</vt:lpstr>
      <vt:lpstr>Times</vt:lpstr>
      <vt:lpstr>Verdana</vt:lpstr>
      <vt:lpstr>Wingdings</vt:lpstr>
      <vt:lpstr>Päijät-Sote 2021</vt:lpstr>
      <vt:lpstr>Kehitysvammaisuus ja mielenterveys  Tampere 10.5.2022</vt:lpstr>
      <vt:lpstr>Mitä on mielenterveys</vt:lpstr>
      <vt:lpstr>Mitkä tekijät vaikuttavat mielenterveyteen</vt:lpstr>
      <vt:lpstr>Mitkä tekijät vaikuttavat mielenterveyteen</vt:lpstr>
      <vt:lpstr>Kehitysvammaisuuteen liittyviä mielenterveyden riskitekijöitä</vt:lpstr>
      <vt:lpstr>Kehitysvammaisten mielenterveys</vt:lpstr>
      <vt:lpstr>Psykiatristen häiriöiden esiintyvyys kehitysvammaisilla aikuisilla</vt:lpstr>
      <vt:lpstr>Kehitysvammaisten mielenterveys</vt:lpstr>
      <vt:lpstr>Kehitysvammaisten mielenterveyspalvelut</vt:lpstr>
      <vt:lpstr>Kehitysvammaisten mielenterveyspalvelut</vt:lpstr>
      <vt:lpstr>Miten kehitysvammaisten mielenterveyttä voidaan tukea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Koskentausta Terhi</dc:creator>
  <cp:lastModifiedBy>Mia Johansson</cp:lastModifiedBy>
  <cp:revision>144</cp:revision>
  <cp:lastPrinted>2022-05-03T11:52:33Z</cp:lastPrinted>
  <dcterms:created xsi:type="dcterms:W3CDTF">2021-09-24T07:24:20Z</dcterms:created>
  <dcterms:modified xsi:type="dcterms:W3CDTF">2022-05-11T06:55:09Z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0x010100EF59AA9704F98744827451D74D902597</vt:lpwstr>
  </property>
</Properties>
</file>